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7"/>
  </p:notesMasterIdLst>
  <p:sldIdLst>
    <p:sldId id="256" r:id="rId2"/>
    <p:sldId id="2076137881" r:id="rId3"/>
    <p:sldId id="257" r:id="rId4"/>
    <p:sldId id="2076137850" r:id="rId5"/>
    <p:sldId id="2076137851" r:id="rId6"/>
    <p:sldId id="2076137852" r:id="rId7"/>
    <p:sldId id="2076137854" r:id="rId8"/>
    <p:sldId id="2076137855" r:id="rId9"/>
    <p:sldId id="2076137879" r:id="rId10"/>
    <p:sldId id="2076137853" r:id="rId11"/>
    <p:sldId id="2076137857" r:id="rId12"/>
    <p:sldId id="2076137858" r:id="rId13"/>
    <p:sldId id="2076137866" r:id="rId14"/>
    <p:sldId id="2076137867" r:id="rId15"/>
    <p:sldId id="2076137856" r:id="rId16"/>
    <p:sldId id="2076137859" r:id="rId17"/>
    <p:sldId id="2076137860" r:id="rId18"/>
    <p:sldId id="2076137861" r:id="rId19"/>
    <p:sldId id="2076137862" r:id="rId20"/>
    <p:sldId id="2076137863" r:id="rId21"/>
    <p:sldId id="2076137864" r:id="rId22"/>
    <p:sldId id="2076137865" r:id="rId23"/>
    <p:sldId id="2076137868" r:id="rId24"/>
    <p:sldId id="2076137869" r:id="rId25"/>
    <p:sldId id="2076137883" r:id="rId26"/>
    <p:sldId id="2076137870" r:id="rId27"/>
    <p:sldId id="2076137871" r:id="rId28"/>
    <p:sldId id="2076137872" r:id="rId29"/>
    <p:sldId id="2076137873" r:id="rId30"/>
    <p:sldId id="2076137874" r:id="rId31"/>
    <p:sldId id="2076137875" r:id="rId32"/>
    <p:sldId id="2076137876" r:id="rId33"/>
    <p:sldId id="2076137878" r:id="rId34"/>
    <p:sldId id="2076137880" r:id="rId35"/>
    <p:sldId id="20761378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402" autoAdjust="0"/>
  </p:normalViewPr>
  <p:slideViewPr>
    <p:cSldViewPr snapToGrid="0">
      <p:cViewPr varScale="1">
        <p:scale>
          <a:sx n="67" d="100"/>
          <a:sy n="67" d="100"/>
        </p:scale>
        <p:origin x="1296" y="58"/>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0472DF-690E-429D-ADB4-1529285FA33E}"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4A0EFDD-22BA-4D5F-ACDE-205B49A0C2C1}">
      <dgm:prSet custT="1"/>
      <dgm:spPr/>
      <dgm:t>
        <a:bodyPr/>
        <a:lstStyle/>
        <a:p>
          <a:r>
            <a:rPr lang="en-US" sz="2800"/>
            <a:t>Introduction</a:t>
          </a:r>
        </a:p>
      </dgm:t>
    </dgm:pt>
    <dgm:pt modelId="{346A8800-4504-4F56-BAFE-2C15E22423A0}" type="parTrans" cxnId="{3072D766-950A-4D99-9CA7-741C9CEEF0AF}">
      <dgm:prSet/>
      <dgm:spPr/>
      <dgm:t>
        <a:bodyPr/>
        <a:lstStyle/>
        <a:p>
          <a:endParaRPr lang="en-US" sz="2800"/>
        </a:p>
      </dgm:t>
    </dgm:pt>
    <dgm:pt modelId="{BD6D20E6-0F71-4EDA-A4A5-C8BE60782793}" type="sibTrans" cxnId="{3072D766-950A-4D99-9CA7-741C9CEEF0AF}">
      <dgm:prSet/>
      <dgm:spPr/>
      <dgm:t>
        <a:bodyPr/>
        <a:lstStyle/>
        <a:p>
          <a:endParaRPr lang="en-US" sz="2800"/>
        </a:p>
      </dgm:t>
    </dgm:pt>
    <dgm:pt modelId="{EFAC4364-956F-4A46-BF3A-ED126EBBE068}">
      <dgm:prSet custT="1"/>
      <dgm:spPr/>
      <dgm:t>
        <a:bodyPr/>
        <a:lstStyle/>
        <a:p>
          <a:r>
            <a:rPr lang="en-US" sz="2800"/>
            <a:t>The Evolution</a:t>
          </a:r>
        </a:p>
      </dgm:t>
    </dgm:pt>
    <dgm:pt modelId="{BEE751B6-8FFF-4A31-8EB7-09249E042928}" type="parTrans" cxnId="{C60D854B-A6BC-450D-8CBA-0163A063F36A}">
      <dgm:prSet/>
      <dgm:spPr/>
      <dgm:t>
        <a:bodyPr/>
        <a:lstStyle/>
        <a:p>
          <a:endParaRPr lang="en-US" sz="2800"/>
        </a:p>
      </dgm:t>
    </dgm:pt>
    <dgm:pt modelId="{0200833F-20AE-4BCB-AE34-41EDD8782D8D}" type="sibTrans" cxnId="{C60D854B-A6BC-450D-8CBA-0163A063F36A}">
      <dgm:prSet/>
      <dgm:spPr/>
      <dgm:t>
        <a:bodyPr/>
        <a:lstStyle/>
        <a:p>
          <a:endParaRPr lang="en-US" sz="2800"/>
        </a:p>
      </dgm:t>
    </dgm:pt>
    <dgm:pt modelId="{83AEEB41-8481-4721-AB8C-017CE1B4B978}">
      <dgm:prSet custT="1"/>
      <dgm:spPr/>
      <dgm:t>
        <a:bodyPr/>
        <a:lstStyle/>
        <a:p>
          <a:r>
            <a:rPr lang="en-US" sz="2800"/>
            <a:t>Database Architecture</a:t>
          </a:r>
        </a:p>
      </dgm:t>
    </dgm:pt>
    <dgm:pt modelId="{62069C45-EEB1-4FC2-A554-074B3582A7E5}" type="parTrans" cxnId="{012EDAE3-C423-40F5-8752-F1245B1642E9}">
      <dgm:prSet/>
      <dgm:spPr/>
      <dgm:t>
        <a:bodyPr/>
        <a:lstStyle/>
        <a:p>
          <a:endParaRPr lang="en-US" sz="2800"/>
        </a:p>
      </dgm:t>
    </dgm:pt>
    <dgm:pt modelId="{ED585970-9BB8-4DB4-9F61-E729F8A3F69C}" type="sibTrans" cxnId="{012EDAE3-C423-40F5-8752-F1245B1642E9}">
      <dgm:prSet/>
      <dgm:spPr/>
      <dgm:t>
        <a:bodyPr/>
        <a:lstStyle/>
        <a:p>
          <a:endParaRPr lang="en-US" sz="2800"/>
        </a:p>
      </dgm:t>
    </dgm:pt>
    <dgm:pt modelId="{026D6372-C4B5-426D-8978-D1DA77230889}">
      <dgm:prSet custT="1"/>
      <dgm:spPr/>
      <dgm:t>
        <a:bodyPr/>
        <a:lstStyle/>
        <a:p>
          <a:r>
            <a:rPr lang="en-US" sz="2800" dirty="0"/>
            <a:t>Data Models</a:t>
          </a:r>
        </a:p>
      </dgm:t>
    </dgm:pt>
    <dgm:pt modelId="{BFFB5F34-FAC1-4638-AB4E-57D8C3C5CB59}" type="parTrans" cxnId="{AC78C1AF-293F-40EC-8E68-E3EF1E8B0F82}">
      <dgm:prSet/>
      <dgm:spPr/>
      <dgm:t>
        <a:bodyPr/>
        <a:lstStyle/>
        <a:p>
          <a:endParaRPr lang="en-US" sz="2800"/>
        </a:p>
      </dgm:t>
    </dgm:pt>
    <dgm:pt modelId="{5767A539-15A6-415E-9966-497FDCDF4A69}" type="sibTrans" cxnId="{AC78C1AF-293F-40EC-8E68-E3EF1E8B0F82}">
      <dgm:prSet/>
      <dgm:spPr/>
      <dgm:t>
        <a:bodyPr/>
        <a:lstStyle/>
        <a:p>
          <a:endParaRPr lang="en-US" sz="2800"/>
        </a:p>
      </dgm:t>
    </dgm:pt>
    <dgm:pt modelId="{D5D0BBBF-7E44-4765-A2EA-1C878811EE02}">
      <dgm:prSet custT="1"/>
      <dgm:spPr/>
      <dgm:t>
        <a:bodyPr/>
        <a:lstStyle/>
        <a:p>
          <a:r>
            <a:rPr lang="en-US" sz="2800" dirty="0"/>
            <a:t>Database designing</a:t>
          </a:r>
        </a:p>
        <a:p>
          <a:endParaRPr lang="en-US" sz="2800" dirty="0"/>
        </a:p>
      </dgm:t>
    </dgm:pt>
    <dgm:pt modelId="{29F03D8B-4ECB-4F72-B9F2-104F750642A1}" type="parTrans" cxnId="{948617D8-5A46-4065-8028-71D782DF27BF}">
      <dgm:prSet/>
      <dgm:spPr/>
      <dgm:t>
        <a:bodyPr/>
        <a:lstStyle/>
        <a:p>
          <a:endParaRPr lang="en-US" sz="2800"/>
        </a:p>
      </dgm:t>
    </dgm:pt>
    <dgm:pt modelId="{30B04AE5-C2D9-4F1A-B43C-D8BC9EB93261}" type="sibTrans" cxnId="{948617D8-5A46-4065-8028-71D782DF27BF}">
      <dgm:prSet/>
      <dgm:spPr/>
      <dgm:t>
        <a:bodyPr/>
        <a:lstStyle/>
        <a:p>
          <a:endParaRPr lang="en-US" sz="2800"/>
        </a:p>
      </dgm:t>
    </dgm:pt>
    <dgm:pt modelId="{1AF86A2E-B238-45C5-B369-CF3D535A047C}">
      <dgm:prSet custT="1"/>
      <dgm:spPr/>
      <dgm:t>
        <a:bodyPr/>
        <a:lstStyle/>
        <a:p>
          <a:r>
            <a:rPr lang="en-US" sz="2800"/>
            <a:t>Exploring some Database</a:t>
          </a:r>
        </a:p>
      </dgm:t>
    </dgm:pt>
    <dgm:pt modelId="{D3351F70-2141-4BF5-862B-0A5EF5B5D1FF}" type="parTrans" cxnId="{BEBC2115-2A77-4D11-B3C2-49953C442290}">
      <dgm:prSet/>
      <dgm:spPr/>
      <dgm:t>
        <a:bodyPr/>
        <a:lstStyle/>
        <a:p>
          <a:endParaRPr lang="en-US" sz="2800"/>
        </a:p>
      </dgm:t>
    </dgm:pt>
    <dgm:pt modelId="{81CB3B44-EDE8-442D-86C0-1A93C22F9E5F}" type="sibTrans" cxnId="{BEBC2115-2A77-4D11-B3C2-49953C442290}">
      <dgm:prSet/>
      <dgm:spPr/>
      <dgm:t>
        <a:bodyPr/>
        <a:lstStyle/>
        <a:p>
          <a:endParaRPr lang="en-US" sz="2800"/>
        </a:p>
      </dgm:t>
    </dgm:pt>
    <dgm:pt modelId="{F7FDBBF1-5E55-4606-9F4C-5AA637382068}">
      <dgm:prSet custT="1"/>
      <dgm:spPr/>
      <dgm:t>
        <a:bodyPr/>
        <a:lstStyle/>
        <a:p>
          <a:r>
            <a:rPr lang="en-US" sz="2800"/>
            <a:t>Role of DBA</a:t>
          </a:r>
        </a:p>
      </dgm:t>
    </dgm:pt>
    <dgm:pt modelId="{9C51DB7D-F1D6-481B-A70E-7FA16938D335}" type="parTrans" cxnId="{73C7ADD1-2001-4B76-8E97-7A97C173E927}">
      <dgm:prSet/>
      <dgm:spPr/>
      <dgm:t>
        <a:bodyPr/>
        <a:lstStyle/>
        <a:p>
          <a:endParaRPr lang="en-US" sz="2800"/>
        </a:p>
      </dgm:t>
    </dgm:pt>
    <dgm:pt modelId="{FD14EE0F-93B6-416F-BDE2-85652320F285}" type="sibTrans" cxnId="{73C7ADD1-2001-4B76-8E97-7A97C173E927}">
      <dgm:prSet/>
      <dgm:spPr/>
      <dgm:t>
        <a:bodyPr/>
        <a:lstStyle/>
        <a:p>
          <a:endParaRPr lang="en-US" sz="2800"/>
        </a:p>
      </dgm:t>
    </dgm:pt>
    <dgm:pt modelId="{5D71CD1A-D7E7-48CA-AEE8-0FDE066E54EE}">
      <dgm:prSet custT="1"/>
      <dgm:spPr/>
      <dgm:t>
        <a:bodyPr/>
        <a:lstStyle/>
        <a:p>
          <a:r>
            <a:rPr lang="en-US" sz="2800"/>
            <a:t>Database Security</a:t>
          </a:r>
        </a:p>
      </dgm:t>
    </dgm:pt>
    <dgm:pt modelId="{CEB693DC-ED93-48C4-B9A8-5D356E4A784B}" type="parTrans" cxnId="{D4305330-70B4-4238-A7F0-C5D7C7006312}">
      <dgm:prSet/>
      <dgm:spPr/>
      <dgm:t>
        <a:bodyPr/>
        <a:lstStyle/>
        <a:p>
          <a:endParaRPr lang="en-US" sz="2800"/>
        </a:p>
      </dgm:t>
    </dgm:pt>
    <dgm:pt modelId="{ED9E15E5-A30C-453F-AEAC-0993F7311A83}" type="sibTrans" cxnId="{D4305330-70B4-4238-A7F0-C5D7C7006312}">
      <dgm:prSet/>
      <dgm:spPr/>
      <dgm:t>
        <a:bodyPr/>
        <a:lstStyle/>
        <a:p>
          <a:endParaRPr lang="en-US" sz="2800"/>
        </a:p>
      </dgm:t>
    </dgm:pt>
    <dgm:pt modelId="{A6B4625B-1549-4C50-913C-3D06FBB6F493}">
      <dgm:prSet custT="1"/>
      <dgm:spPr/>
      <dgm:t>
        <a:bodyPr/>
        <a:lstStyle/>
        <a:p>
          <a:r>
            <a:rPr lang="en-US" sz="2800"/>
            <a:t>Firebase and Firestore</a:t>
          </a:r>
        </a:p>
      </dgm:t>
    </dgm:pt>
    <dgm:pt modelId="{73C0D8C5-9B60-4309-AE3D-2616FC39F4C8}" type="parTrans" cxnId="{EA7BCCD8-5B37-4E1D-94F7-CAB9A9810089}">
      <dgm:prSet/>
      <dgm:spPr/>
      <dgm:t>
        <a:bodyPr/>
        <a:lstStyle/>
        <a:p>
          <a:endParaRPr lang="en-US" sz="2800"/>
        </a:p>
      </dgm:t>
    </dgm:pt>
    <dgm:pt modelId="{66401E6B-1D89-4215-BC73-1B446994E60E}" type="sibTrans" cxnId="{EA7BCCD8-5B37-4E1D-94F7-CAB9A9810089}">
      <dgm:prSet/>
      <dgm:spPr/>
      <dgm:t>
        <a:bodyPr/>
        <a:lstStyle/>
        <a:p>
          <a:endParaRPr lang="en-US" sz="2800"/>
        </a:p>
      </dgm:t>
    </dgm:pt>
    <dgm:pt modelId="{12926C05-6BC1-4CCA-AB0C-E6B954BDF97F}">
      <dgm:prSet custT="1"/>
      <dgm:spPr/>
      <dgm:t>
        <a:bodyPr/>
        <a:lstStyle/>
        <a:p>
          <a:r>
            <a:rPr lang="en-US" sz="2800" dirty="0"/>
            <a:t>Integrating Database with Application</a:t>
          </a:r>
        </a:p>
      </dgm:t>
    </dgm:pt>
    <dgm:pt modelId="{CCACF499-BFCA-4E94-8FEB-4FD24A997ED1}" type="parTrans" cxnId="{FA01AF45-F19C-496D-98A8-A573D29533DC}">
      <dgm:prSet/>
      <dgm:spPr/>
      <dgm:t>
        <a:bodyPr/>
        <a:lstStyle/>
        <a:p>
          <a:endParaRPr lang="en-IN" sz="2800"/>
        </a:p>
      </dgm:t>
    </dgm:pt>
    <dgm:pt modelId="{9BD7AAB9-F9C2-4811-B40D-035C0E3A5F7E}" type="sibTrans" cxnId="{FA01AF45-F19C-496D-98A8-A573D29533DC}">
      <dgm:prSet/>
      <dgm:spPr/>
      <dgm:t>
        <a:bodyPr/>
        <a:lstStyle/>
        <a:p>
          <a:endParaRPr lang="en-IN" sz="2800"/>
        </a:p>
      </dgm:t>
    </dgm:pt>
    <dgm:pt modelId="{6EF69516-9A29-49EC-BE25-EFA30956A0CB}" type="pres">
      <dgm:prSet presAssocID="{BF0472DF-690E-429D-ADB4-1529285FA33E}" presName="vert0" presStyleCnt="0">
        <dgm:presLayoutVars>
          <dgm:dir/>
          <dgm:animOne val="branch"/>
          <dgm:animLvl val="lvl"/>
        </dgm:presLayoutVars>
      </dgm:prSet>
      <dgm:spPr/>
    </dgm:pt>
    <dgm:pt modelId="{C778D615-1D7E-4FE5-AEFC-B3EF76A5A313}" type="pres">
      <dgm:prSet presAssocID="{14A0EFDD-22BA-4D5F-ACDE-205B49A0C2C1}" presName="thickLine" presStyleLbl="alignNode1" presStyleIdx="0" presStyleCnt="10"/>
      <dgm:spPr/>
    </dgm:pt>
    <dgm:pt modelId="{7FE83BE5-A8E3-4B0F-828A-B75C49151447}" type="pres">
      <dgm:prSet presAssocID="{14A0EFDD-22BA-4D5F-ACDE-205B49A0C2C1}" presName="horz1" presStyleCnt="0"/>
      <dgm:spPr/>
    </dgm:pt>
    <dgm:pt modelId="{89D84DED-CFC0-42CB-B35B-C717C6733D40}" type="pres">
      <dgm:prSet presAssocID="{14A0EFDD-22BA-4D5F-ACDE-205B49A0C2C1}" presName="tx1" presStyleLbl="revTx" presStyleIdx="0" presStyleCnt="10"/>
      <dgm:spPr/>
    </dgm:pt>
    <dgm:pt modelId="{3F00FD17-7AAF-4A53-9285-60BF4D361B6C}" type="pres">
      <dgm:prSet presAssocID="{14A0EFDD-22BA-4D5F-ACDE-205B49A0C2C1}" presName="vert1" presStyleCnt="0"/>
      <dgm:spPr/>
    </dgm:pt>
    <dgm:pt modelId="{194523F0-BA93-4CE0-895A-6F0C4E104376}" type="pres">
      <dgm:prSet presAssocID="{EFAC4364-956F-4A46-BF3A-ED126EBBE068}" presName="thickLine" presStyleLbl="alignNode1" presStyleIdx="1" presStyleCnt="10"/>
      <dgm:spPr/>
    </dgm:pt>
    <dgm:pt modelId="{4A9E654C-60D2-4DE8-81D2-759636943F5B}" type="pres">
      <dgm:prSet presAssocID="{EFAC4364-956F-4A46-BF3A-ED126EBBE068}" presName="horz1" presStyleCnt="0"/>
      <dgm:spPr/>
    </dgm:pt>
    <dgm:pt modelId="{C556CC7F-DDEF-4E80-AA01-EAE4C8B46A5C}" type="pres">
      <dgm:prSet presAssocID="{EFAC4364-956F-4A46-BF3A-ED126EBBE068}" presName="tx1" presStyleLbl="revTx" presStyleIdx="1" presStyleCnt="10"/>
      <dgm:spPr/>
    </dgm:pt>
    <dgm:pt modelId="{2C77B495-A3B0-49D2-8E49-2EFAE88A2C6E}" type="pres">
      <dgm:prSet presAssocID="{EFAC4364-956F-4A46-BF3A-ED126EBBE068}" presName="vert1" presStyleCnt="0"/>
      <dgm:spPr/>
    </dgm:pt>
    <dgm:pt modelId="{EE4C7A12-0D0F-4983-8F41-4535ACF6B731}" type="pres">
      <dgm:prSet presAssocID="{83AEEB41-8481-4721-AB8C-017CE1B4B978}" presName="thickLine" presStyleLbl="alignNode1" presStyleIdx="2" presStyleCnt="10"/>
      <dgm:spPr/>
    </dgm:pt>
    <dgm:pt modelId="{9B288A87-2B91-4786-9F4A-0E2C140A60A9}" type="pres">
      <dgm:prSet presAssocID="{83AEEB41-8481-4721-AB8C-017CE1B4B978}" presName="horz1" presStyleCnt="0"/>
      <dgm:spPr/>
    </dgm:pt>
    <dgm:pt modelId="{77173854-5B15-41B6-8325-5BB2B23361BC}" type="pres">
      <dgm:prSet presAssocID="{83AEEB41-8481-4721-AB8C-017CE1B4B978}" presName="tx1" presStyleLbl="revTx" presStyleIdx="2" presStyleCnt="10"/>
      <dgm:spPr/>
    </dgm:pt>
    <dgm:pt modelId="{040D83D1-2246-45C2-9621-A7554A289C3D}" type="pres">
      <dgm:prSet presAssocID="{83AEEB41-8481-4721-AB8C-017CE1B4B978}" presName="vert1" presStyleCnt="0"/>
      <dgm:spPr/>
    </dgm:pt>
    <dgm:pt modelId="{3E57F0CF-252E-4D31-8554-D95A031360B5}" type="pres">
      <dgm:prSet presAssocID="{026D6372-C4B5-426D-8978-D1DA77230889}" presName="thickLine" presStyleLbl="alignNode1" presStyleIdx="3" presStyleCnt="10"/>
      <dgm:spPr/>
    </dgm:pt>
    <dgm:pt modelId="{36D9EDDF-6920-464A-80AA-8BE3437A2A61}" type="pres">
      <dgm:prSet presAssocID="{026D6372-C4B5-426D-8978-D1DA77230889}" presName="horz1" presStyleCnt="0"/>
      <dgm:spPr/>
    </dgm:pt>
    <dgm:pt modelId="{3184940E-EC2F-488E-8BE0-33B82BD5B6C8}" type="pres">
      <dgm:prSet presAssocID="{026D6372-C4B5-426D-8978-D1DA77230889}" presName="tx1" presStyleLbl="revTx" presStyleIdx="3" presStyleCnt="10"/>
      <dgm:spPr/>
    </dgm:pt>
    <dgm:pt modelId="{5AA00007-6BB4-46E3-AC44-F880373171D5}" type="pres">
      <dgm:prSet presAssocID="{026D6372-C4B5-426D-8978-D1DA77230889}" presName="vert1" presStyleCnt="0"/>
      <dgm:spPr/>
    </dgm:pt>
    <dgm:pt modelId="{BF4A84CE-B40E-49F5-A4FB-46822EB04E3B}" type="pres">
      <dgm:prSet presAssocID="{D5D0BBBF-7E44-4765-A2EA-1C878811EE02}" presName="thickLine" presStyleLbl="alignNode1" presStyleIdx="4" presStyleCnt="10"/>
      <dgm:spPr/>
    </dgm:pt>
    <dgm:pt modelId="{5293BDB1-7AF5-4754-86A8-872959016915}" type="pres">
      <dgm:prSet presAssocID="{D5D0BBBF-7E44-4765-A2EA-1C878811EE02}" presName="horz1" presStyleCnt="0"/>
      <dgm:spPr/>
    </dgm:pt>
    <dgm:pt modelId="{2243010E-160A-4B6D-A9A9-2BE62C7B7DBF}" type="pres">
      <dgm:prSet presAssocID="{D5D0BBBF-7E44-4765-A2EA-1C878811EE02}" presName="tx1" presStyleLbl="revTx" presStyleIdx="4" presStyleCnt="10"/>
      <dgm:spPr/>
    </dgm:pt>
    <dgm:pt modelId="{80B3967E-4F02-4D07-8617-7AF8A45A237A}" type="pres">
      <dgm:prSet presAssocID="{D5D0BBBF-7E44-4765-A2EA-1C878811EE02}" presName="vert1" presStyleCnt="0"/>
      <dgm:spPr/>
    </dgm:pt>
    <dgm:pt modelId="{7710AA8E-497B-47FB-B4F7-A1CD10E0F6D6}" type="pres">
      <dgm:prSet presAssocID="{12926C05-6BC1-4CCA-AB0C-E6B954BDF97F}" presName="thickLine" presStyleLbl="alignNode1" presStyleIdx="5" presStyleCnt="10"/>
      <dgm:spPr/>
    </dgm:pt>
    <dgm:pt modelId="{7D96BD58-E3BD-4C79-91E4-418988781B0D}" type="pres">
      <dgm:prSet presAssocID="{12926C05-6BC1-4CCA-AB0C-E6B954BDF97F}" presName="horz1" presStyleCnt="0"/>
      <dgm:spPr/>
    </dgm:pt>
    <dgm:pt modelId="{050E6CC5-84E9-4BB4-B3C4-5F56EA3A5C5C}" type="pres">
      <dgm:prSet presAssocID="{12926C05-6BC1-4CCA-AB0C-E6B954BDF97F}" presName="tx1" presStyleLbl="revTx" presStyleIdx="5" presStyleCnt="10"/>
      <dgm:spPr/>
    </dgm:pt>
    <dgm:pt modelId="{35AFA925-A924-43FC-98E6-260B86EF24E1}" type="pres">
      <dgm:prSet presAssocID="{12926C05-6BC1-4CCA-AB0C-E6B954BDF97F}" presName="vert1" presStyleCnt="0"/>
      <dgm:spPr/>
    </dgm:pt>
    <dgm:pt modelId="{A6616309-F1CB-401A-A8D8-CC1F89D07D08}" type="pres">
      <dgm:prSet presAssocID="{1AF86A2E-B238-45C5-B369-CF3D535A047C}" presName="thickLine" presStyleLbl="alignNode1" presStyleIdx="6" presStyleCnt="10"/>
      <dgm:spPr/>
    </dgm:pt>
    <dgm:pt modelId="{220EA403-942E-4D8D-8E9B-4451B1968647}" type="pres">
      <dgm:prSet presAssocID="{1AF86A2E-B238-45C5-B369-CF3D535A047C}" presName="horz1" presStyleCnt="0"/>
      <dgm:spPr/>
    </dgm:pt>
    <dgm:pt modelId="{8D4F5824-09FA-4C0B-A8E3-B7614359BD86}" type="pres">
      <dgm:prSet presAssocID="{1AF86A2E-B238-45C5-B369-CF3D535A047C}" presName="tx1" presStyleLbl="revTx" presStyleIdx="6" presStyleCnt="10"/>
      <dgm:spPr/>
    </dgm:pt>
    <dgm:pt modelId="{D94A6885-7226-48ED-B9D5-6250A295CCC5}" type="pres">
      <dgm:prSet presAssocID="{1AF86A2E-B238-45C5-B369-CF3D535A047C}" presName="vert1" presStyleCnt="0"/>
      <dgm:spPr/>
    </dgm:pt>
    <dgm:pt modelId="{9D66F76A-0189-4F44-92F4-34AAA774F06D}" type="pres">
      <dgm:prSet presAssocID="{F7FDBBF1-5E55-4606-9F4C-5AA637382068}" presName="thickLine" presStyleLbl="alignNode1" presStyleIdx="7" presStyleCnt="10"/>
      <dgm:spPr/>
    </dgm:pt>
    <dgm:pt modelId="{230C1536-D0FC-4530-9E4A-BD01F0E7F4D4}" type="pres">
      <dgm:prSet presAssocID="{F7FDBBF1-5E55-4606-9F4C-5AA637382068}" presName="horz1" presStyleCnt="0"/>
      <dgm:spPr/>
    </dgm:pt>
    <dgm:pt modelId="{B5B78D3A-F396-41A0-9491-C01092597CBA}" type="pres">
      <dgm:prSet presAssocID="{F7FDBBF1-5E55-4606-9F4C-5AA637382068}" presName="tx1" presStyleLbl="revTx" presStyleIdx="7" presStyleCnt="10"/>
      <dgm:spPr/>
    </dgm:pt>
    <dgm:pt modelId="{58F328E2-E1E2-4550-8A3F-16DE4523A5CA}" type="pres">
      <dgm:prSet presAssocID="{F7FDBBF1-5E55-4606-9F4C-5AA637382068}" presName="vert1" presStyleCnt="0"/>
      <dgm:spPr/>
    </dgm:pt>
    <dgm:pt modelId="{B1E15625-4982-4E64-BAC8-54DE261BE968}" type="pres">
      <dgm:prSet presAssocID="{5D71CD1A-D7E7-48CA-AEE8-0FDE066E54EE}" presName="thickLine" presStyleLbl="alignNode1" presStyleIdx="8" presStyleCnt="10"/>
      <dgm:spPr/>
    </dgm:pt>
    <dgm:pt modelId="{FB78F945-59FB-4996-A404-86A7A99462B0}" type="pres">
      <dgm:prSet presAssocID="{5D71CD1A-D7E7-48CA-AEE8-0FDE066E54EE}" presName="horz1" presStyleCnt="0"/>
      <dgm:spPr/>
    </dgm:pt>
    <dgm:pt modelId="{2357F269-EC20-4034-82EB-746D299AE00A}" type="pres">
      <dgm:prSet presAssocID="{5D71CD1A-D7E7-48CA-AEE8-0FDE066E54EE}" presName="tx1" presStyleLbl="revTx" presStyleIdx="8" presStyleCnt="10"/>
      <dgm:spPr/>
    </dgm:pt>
    <dgm:pt modelId="{63F65EC9-CCB3-4F5F-938E-65A871A8821A}" type="pres">
      <dgm:prSet presAssocID="{5D71CD1A-D7E7-48CA-AEE8-0FDE066E54EE}" presName="vert1" presStyleCnt="0"/>
      <dgm:spPr/>
    </dgm:pt>
    <dgm:pt modelId="{7B2EC53A-C27C-4ED4-920E-0762D2429CE2}" type="pres">
      <dgm:prSet presAssocID="{A6B4625B-1549-4C50-913C-3D06FBB6F493}" presName="thickLine" presStyleLbl="alignNode1" presStyleIdx="9" presStyleCnt="10"/>
      <dgm:spPr/>
    </dgm:pt>
    <dgm:pt modelId="{AE332505-0A37-4796-A1E8-FEA7C284EA5D}" type="pres">
      <dgm:prSet presAssocID="{A6B4625B-1549-4C50-913C-3D06FBB6F493}" presName="horz1" presStyleCnt="0"/>
      <dgm:spPr/>
    </dgm:pt>
    <dgm:pt modelId="{B7F2CCB1-2776-4EE3-B346-3113E9E4F5FA}" type="pres">
      <dgm:prSet presAssocID="{A6B4625B-1549-4C50-913C-3D06FBB6F493}" presName="tx1" presStyleLbl="revTx" presStyleIdx="9" presStyleCnt="10"/>
      <dgm:spPr/>
    </dgm:pt>
    <dgm:pt modelId="{DD093781-09C9-46FD-BF3C-6A6081A41B1C}" type="pres">
      <dgm:prSet presAssocID="{A6B4625B-1549-4C50-913C-3D06FBB6F493}" presName="vert1" presStyleCnt="0"/>
      <dgm:spPr/>
    </dgm:pt>
  </dgm:ptLst>
  <dgm:cxnLst>
    <dgm:cxn modelId="{0A76DF01-48C2-4905-BB8E-47E0B31899EA}" type="presOf" srcId="{026D6372-C4B5-426D-8978-D1DA77230889}" destId="{3184940E-EC2F-488E-8BE0-33B82BD5B6C8}" srcOrd="0" destOrd="0" presId="urn:microsoft.com/office/officeart/2008/layout/LinedList"/>
    <dgm:cxn modelId="{BEBC2115-2A77-4D11-B3C2-49953C442290}" srcId="{BF0472DF-690E-429D-ADB4-1529285FA33E}" destId="{1AF86A2E-B238-45C5-B369-CF3D535A047C}" srcOrd="6" destOrd="0" parTransId="{D3351F70-2141-4BF5-862B-0A5EF5B5D1FF}" sibTransId="{81CB3B44-EDE8-442D-86C0-1A93C22F9E5F}"/>
    <dgm:cxn modelId="{D4305330-70B4-4238-A7F0-C5D7C7006312}" srcId="{BF0472DF-690E-429D-ADB4-1529285FA33E}" destId="{5D71CD1A-D7E7-48CA-AEE8-0FDE066E54EE}" srcOrd="8" destOrd="0" parTransId="{CEB693DC-ED93-48C4-B9A8-5D356E4A784B}" sibTransId="{ED9E15E5-A30C-453F-AEAC-0993F7311A83}"/>
    <dgm:cxn modelId="{13899A34-D6CE-4358-BD73-23BE62A91416}" type="presOf" srcId="{14A0EFDD-22BA-4D5F-ACDE-205B49A0C2C1}" destId="{89D84DED-CFC0-42CB-B35B-C717C6733D40}" srcOrd="0" destOrd="0" presId="urn:microsoft.com/office/officeart/2008/layout/LinedList"/>
    <dgm:cxn modelId="{C944FE5C-D920-49EE-B3DE-8C8CDF14A3B3}" type="presOf" srcId="{1AF86A2E-B238-45C5-B369-CF3D535A047C}" destId="{8D4F5824-09FA-4C0B-A8E3-B7614359BD86}" srcOrd="0" destOrd="0" presId="urn:microsoft.com/office/officeart/2008/layout/LinedList"/>
    <dgm:cxn modelId="{1ABD5D41-8C2D-4208-A03E-ED633043AFC5}" type="presOf" srcId="{EFAC4364-956F-4A46-BF3A-ED126EBBE068}" destId="{C556CC7F-DDEF-4E80-AA01-EAE4C8B46A5C}" srcOrd="0" destOrd="0" presId="urn:microsoft.com/office/officeart/2008/layout/LinedList"/>
    <dgm:cxn modelId="{2D633543-EC7B-4E49-B101-37F14E755C6D}" type="presOf" srcId="{BF0472DF-690E-429D-ADB4-1529285FA33E}" destId="{6EF69516-9A29-49EC-BE25-EFA30956A0CB}" srcOrd="0" destOrd="0" presId="urn:microsoft.com/office/officeart/2008/layout/LinedList"/>
    <dgm:cxn modelId="{FA01AF45-F19C-496D-98A8-A573D29533DC}" srcId="{BF0472DF-690E-429D-ADB4-1529285FA33E}" destId="{12926C05-6BC1-4CCA-AB0C-E6B954BDF97F}" srcOrd="5" destOrd="0" parTransId="{CCACF499-BFCA-4E94-8FEB-4FD24A997ED1}" sibTransId="{9BD7AAB9-F9C2-4811-B40D-035C0E3A5F7E}"/>
    <dgm:cxn modelId="{3072D766-950A-4D99-9CA7-741C9CEEF0AF}" srcId="{BF0472DF-690E-429D-ADB4-1529285FA33E}" destId="{14A0EFDD-22BA-4D5F-ACDE-205B49A0C2C1}" srcOrd="0" destOrd="0" parTransId="{346A8800-4504-4F56-BAFE-2C15E22423A0}" sibTransId="{BD6D20E6-0F71-4EDA-A4A5-C8BE60782793}"/>
    <dgm:cxn modelId="{C60D854B-A6BC-450D-8CBA-0163A063F36A}" srcId="{BF0472DF-690E-429D-ADB4-1529285FA33E}" destId="{EFAC4364-956F-4A46-BF3A-ED126EBBE068}" srcOrd="1" destOrd="0" parTransId="{BEE751B6-8FFF-4A31-8EB7-09249E042928}" sibTransId="{0200833F-20AE-4BCB-AE34-41EDD8782D8D}"/>
    <dgm:cxn modelId="{5ECD707A-9E70-4CDB-A7DC-84EC1ACAEC41}" type="presOf" srcId="{12926C05-6BC1-4CCA-AB0C-E6B954BDF97F}" destId="{050E6CC5-84E9-4BB4-B3C4-5F56EA3A5C5C}" srcOrd="0" destOrd="0" presId="urn:microsoft.com/office/officeart/2008/layout/LinedList"/>
    <dgm:cxn modelId="{AC78C1AF-293F-40EC-8E68-E3EF1E8B0F82}" srcId="{BF0472DF-690E-429D-ADB4-1529285FA33E}" destId="{026D6372-C4B5-426D-8978-D1DA77230889}" srcOrd="3" destOrd="0" parTransId="{BFFB5F34-FAC1-4638-AB4E-57D8C3C5CB59}" sibTransId="{5767A539-15A6-415E-9966-497FDCDF4A69}"/>
    <dgm:cxn modelId="{CEFB44B9-1952-4C0B-94B9-94D1E81DBAAA}" type="presOf" srcId="{5D71CD1A-D7E7-48CA-AEE8-0FDE066E54EE}" destId="{2357F269-EC20-4034-82EB-746D299AE00A}" srcOrd="0" destOrd="0" presId="urn:microsoft.com/office/officeart/2008/layout/LinedList"/>
    <dgm:cxn modelId="{73C7ADD1-2001-4B76-8E97-7A97C173E927}" srcId="{BF0472DF-690E-429D-ADB4-1529285FA33E}" destId="{F7FDBBF1-5E55-4606-9F4C-5AA637382068}" srcOrd="7" destOrd="0" parTransId="{9C51DB7D-F1D6-481B-A70E-7FA16938D335}" sibTransId="{FD14EE0F-93B6-416F-BDE2-85652320F285}"/>
    <dgm:cxn modelId="{6E012DD2-F073-4327-BDE2-3F4D4E89059A}" type="presOf" srcId="{83AEEB41-8481-4721-AB8C-017CE1B4B978}" destId="{77173854-5B15-41B6-8325-5BB2B23361BC}" srcOrd="0" destOrd="0" presId="urn:microsoft.com/office/officeart/2008/layout/LinedList"/>
    <dgm:cxn modelId="{E661DFD6-9204-4FBD-B1C6-324C4382C547}" type="presOf" srcId="{A6B4625B-1549-4C50-913C-3D06FBB6F493}" destId="{B7F2CCB1-2776-4EE3-B346-3113E9E4F5FA}" srcOrd="0" destOrd="0" presId="urn:microsoft.com/office/officeart/2008/layout/LinedList"/>
    <dgm:cxn modelId="{948617D8-5A46-4065-8028-71D782DF27BF}" srcId="{BF0472DF-690E-429D-ADB4-1529285FA33E}" destId="{D5D0BBBF-7E44-4765-A2EA-1C878811EE02}" srcOrd="4" destOrd="0" parTransId="{29F03D8B-4ECB-4F72-B9F2-104F750642A1}" sibTransId="{30B04AE5-C2D9-4F1A-B43C-D8BC9EB93261}"/>
    <dgm:cxn modelId="{EA7BCCD8-5B37-4E1D-94F7-CAB9A9810089}" srcId="{BF0472DF-690E-429D-ADB4-1529285FA33E}" destId="{A6B4625B-1549-4C50-913C-3D06FBB6F493}" srcOrd="9" destOrd="0" parTransId="{73C0D8C5-9B60-4309-AE3D-2616FC39F4C8}" sibTransId="{66401E6B-1D89-4215-BC73-1B446994E60E}"/>
    <dgm:cxn modelId="{012EDAE3-C423-40F5-8752-F1245B1642E9}" srcId="{BF0472DF-690E-429D-ADB4-1529285FA33E}" destId="{83AEEB41-8481-4721-AB8C-017CE1B4B978}" srcOrd="2" destOrd="0" parTransId="{62069C45-EEB1-4FC2-A554-074B3582A7E5}" sibTransId="{ED585970-9BB8-4DB4-9F61-E729F8A3F69C}"/>
    <dgm:cxn modelId="{7A01E1F5-C0D7-4AC3-9C6B-7BBB1C391BFC}" type="presOf" srcId="{F7FDBBF1-5E55-4606-9F4C-5AA637382068}" destId="{B5B78D3A-F396-41A0-9491-C01092597CBA}" srcOrd="0" destOrd="0" presId="urn:microsoft.com/office/officeart/2008/layout/LinedList"/>
    <dgm:cxn modelId="{8EBB42F7-6620-40C1-B00C-9D0EFCFD5BA8}" type="presOf" srcId="{D5D0BBBF-7E44-4765-A2EA-1C878811EE02}" destId="{2243010E-160A-4B6D-A9A9-2BE62C7B7DBF}" srcOrd="0" destOrd="0" presId="urn:microsoft.com/office/officeart/2008/layout/LinedList"/>
    <dgm:cxn modelId="{04393706-5A08-4D12-8050-83145C8555C9}" type="presParOf" srcId="{6EF69516-9A29-49EC-BE25-EFA30956A0CB}" destId="{C778D615-1D7E-4FE5-AEFC-B3EF76A5A313}" srcOrd="0" destOrd="0" presId="urn:microsoft.com/office/officeart/2008/layout/LinedList"/>
    <dgm:cxn modelId="{B2257132-D370-4E29-82A4-6322F081D90F}" type="presParOf" srcId="{6EF69516-9A29-49EC-BE25-EFA30956A0CB}" destId="{7FE83BE5-A8E3-4B0F-828A-B75C49151447}" srcOrd="1" destOrd="0" presId="urn:microsoft.com/office/officeart/2008/layout/LinedList"/>
    <dgm:cxn modelId="{B21F7839-8EE5-463D-82D4-ED0C33FFF9F0}" type="presParOf" srcId="{7FE83BE5-A8E3-4B0F-828A-B75C49151447}" destId="{89D84DED-CFC0-42CB-B35B-C717C6733D40}" srcOrd="0" destOrd="0" presId="urn:microsoft.com/office/officeart/2008/layout/LinedList"/>
    <dgm:cxn modelId="{5C2C5936-5900-4F06-A18E-EFF7F104B4D3}" type="presParOf" srcId="{7FE83BE5-A8E3-4B0F-828A-B75C49151447}" destId="{3F00FD17-7AAF-4A53-9285-60BF4D361B6C}" srcOrd="1" destOrd="0" presId="urn:microsoft.com/office/officeart/2008/layout/LinedList"/>
    <dgm:cxn modelId="{CA5BFA1C-1D3C-4C63-9CA7-9BD45A57E042}" type="presParOf" srcId="{6EF69516-9A29-49EC-BE25-EFA30956A0CB}" destId="{194523F0-BA93-4CE0-895A-6F0C4E104376}" srcOrd="2" destOrd="0" presId="urn:microsoft.com/office/officeart/2008/layout/LinedList"/>
    <dgm:cxn modelId="{4C47E8FF-73F3-486C-BC66-54FD11D2D15B}" type="presParOf" srcId="{6EF69516-9A29-49EC-BE25-EFA30956A0CB}" destId="{4A9E654C-60D2-4DE8-81D2-759636943F5B}" srcOrd="3" destOrd="0" presId="urn:microsoft.com/office/officeart/2008/layout/LinedList"/>
    <dgm:cxn modelId="{CE7BB4D5-0600-4ABA-A6EB-84C600021A99}" type="presParOf" srcId="{4A9E654C-60D2-4DE8-81D2-759636943F5B}" destId="{C556CC7F-DDEF-4E80-AA01-EAE4C8B46A5C}" srcOrd="0" destOrd="0" presId="urn:microsoft.com/office/officeart/2008/layout/LinedList"/>
    <dgm:cxn modelId="{6621939E-6E51-48E8-B0E2-FC1122BA5692}" type="presParOf" srcId="{4A9E654C-60D2-4DE8-81D2-759636943F5B}" destId="{2C77B495-A3B0-49D2-8E49-2EFAE88A2C6E}" srcOrd="1" destOrd="0" presId="urn:microsoft.com/office/officeart/2008/layout/LinedList"/>
    <dgm:cxn modelId="{AD4EA503-3B76-427E-BD97-F4301221D3BE}" type="presParOf" srcId="{6EF69516-9A29-49EC-BE25-EFA30956A0CB}" destId="{EE4C7A12-0D0F-4983-8F41-4535ACF6B731}" srcOrd="4" destOrd="0" presId="urn:microsoft.com/office/officeart/2008/layout/LinedList"/>
    <dgm:cxn modelId="{45B60713-32AD-4B8D-9AED-6ED8E58B93EB}" type="presParOf" srcId="{6EF69516-9A29-49EC-BE25-EFA30956A0CB}" destId="{9B288A87-2B91-4786-9F4A-0E2C140A60A9}" srcOrd="5" destOrd="0" presId="urn:microsoft.com/office/officeart/2008/layout/LinedList"/>
    <dgm:cxn modelId="{98979DC7-CB5E-45B8-B246-AA7108271FF7}" type="presParOf" srcId="{9B288A87-2B91-4786-9F4A-0E2C140A60A9}" destId="{77173854-5B15-41B6-8325-5BB2B23361BC}" srcOrd="0" destOrd="0" presId="urn:microsoft.com/office/officeart/2008/layout/LinedList"/>
    <dgm:cxn modelId="{6BFBECC1-DE9A-49B0-9F8A-0CE16B6C3A7B}" type="presParOf" srcId="{9B288A87-2B91-4786-9F4A-0E2C140A60A9}" destId="{040D83D1-2246-45C2-9621-A7554A289C3D}" srcOrd="1" destOrd="0" presId="urn:microsoft.com/office/officeart/2008/layout/LinedList"/>
    <dgm:cxn modelId="{DD9329B2-21CB-4332-9D81-1195C60B4285}" type="presParOf" srcId="{6EF69516-9A29-49EC-BE25-EFA30956A0CB}" destId="{3E57F0CF-252E-4D31-8554-D95A031360B5}" srcOrd="6" destOrd="0" presId="urn:microsoft.com/office/officeart/2008/layout/LinedList"/>
    <dgm:cxn modelId="{5D619035-047C-414A-BA87-B4A747F5370C}" type="presParOf" srcId="{6EF69516-9A29-49EC-BE25-EFA30956A0CB}" destId="{36D9EDDF-6920-464A-80AA-8BE3437A2A61}" srcOrd="7" destOrd="0" presId="urn:microsoft.com/office/officeart/2008/layout/LinedList"/>
    <dgm:cxn modelId="{2546BA2B-965F-4341-B1C3-92DA24AA46EE}" type="presParOf" srcId="{36D9EDDF-6920-464A-80AA-8BE3437A2A61}" destId="{3184940E-EC2F-488E-8BE0-33B82BD5B6C8}" srcOrd="0" destOrd="0" presId="urn:microsoft.com/office/officeart/2008/layout/LinedList"/>
    <dgm:cxn modelId="{6F6C13AC-A87A-4E07-9AF4-A39E397D31A8}" type="presParOf" srcId="{36D9EDDF-6920-464A-80AA-8BE3437A2A61}" destId="{5AA00007-6BB4-46E3-AC44-F880373171D5}" srcOrd="1" destOrd="0" presId="urn:microsoft.com/office/officeart/2008/layout/LinedList"/>
    <dgm:cxn modelId="{E82A23B7-139E-4292-81AD-8BA4C1295ABA}" type="presParOf" srcId="{6EF69516-9A29-49EC-BE25-EFA30956A0CB}" destId="{BF4A84CE-B40E-49F5-A4FB-46822EB04E3B}" srcOrd="8" destOrd="0" presId="urn:microsoft.com/office/officeart/2008/layout/LinedList"/>
    <dgm:cxn modelId="{446C152E-0B37-4EB6-AEBC-492DE8758623}" type="presParOf" srcId="{6EF69516-9A29-49EC-BE25-EFA30956A0CB}" destId="{5293BDB1-7AF5-4754-86A8-872959016915}" srcOrd="9" destOrd="0" presId="urn:microsoft.com/office/officeart/2008/layout/LinedList"/>
    <dgm:cxn modelId="{7D7F5EC5-42B1-4C07-B40E-483679BD96F2}" type="presParOf" srcId="{5293BDB1-7AF5-4754-86A8-872959016915}" destId="{2243010E-160A-4B6D-A9A9-2BE62C7B7DBF}" srcOrd="0" destOrd="0" presId="urn:microsoft.com/office/officeart/2008/layout/LinedList"/>
    <dgm:cxn modelId="{E89F89E6-C9A4-445B-A9D7-BAFEEA4664EB}" type="presParOf" srcId="{5293BDB1-7AF5-4754-86A8-872959016915}" destId="{80B3967E-4F02-4D07-8617-7AF8A45A237A}" srcOrd="1" destOrd="0" presId="urn:microsoft.com/office/officeart/2008/layout/LinedList"/>
    <dgm:cxn modelId="{FD2D4F3E-605A-4611-B99F-49E4D9F1F6A0}" type="presParOf" srcId="{6EF69516-9A29-49EC-BE25-EFA30956A0CB}" destId="{7710AA8E-497B-47FB-B4F7-A1CD10E0F6D6}" srcOrd="10" destOrd="0" presId="urn:microsoft.com/office/officeart/2008/layout/LinedList"/>
    <dgm:cxn modelId="{BC075C46-4D52-4BE0-AA17-06D4F52D5063}" type="presParOf" srcId="{6EF69516-9A29-49EC-BE25-EFA30956A0CB}" destId="{7D96BD58-E3BD-4C79-91E4-418988781B0D}" srcOrd="11" destOrd="0" presId="urn:microsoft.com/office/officeart/2008/layout/LinedList"/>
    <dgm:cxn modelId="{400E333D-26E5-44F4-A5EF-00DF083B1E36}" type="presParOf" srcId="{7D96BD58-E3BD-4C79-91E4-418988781B0D}" destId="{050E6CC5-84E9-4BB4-B3C4-5F56EA3A5C5C}" srcOrd="0" destOrd="0" presId="urn:microsoft.com/office/officeart/2008/layout/LinedList"/>
    <dgm:cxn modelId="{FA3FFEC8-5F55-49DC-A7D7-B578DD4517C4}" type="presParOf" srcId="{7D96BD58-E3BD-4C79-91E4-418988781B0D}" destId="{35AFA925-A924-43FC-98E6-260B86EF24E1}" srcOrd="1" destOrd="0" presId="urn:microsoft.com/office/officeart/2008/layout/LinedList"/>
    <dgm:cxn modelId="{EFAE2622-5B58-4868-9B45-4A4D8051D077}" type="presParOf" srcId="{6EF69516-9A29-49EC-BE25-EFA30956A0CB}" destId="{A6616309-F1CB-401A-A8D8-CC1F89D07D08}" srcOrd="12" destOrd="0" presId="urn:microsoft.com/office/officeart/2008/layout/LinedList"/>
    <dgm:cxn modelId="{2F4D3900-1610-4532-ADD6-48B8FFDE181A}" type="presParOf" srcId="{6EF69516-9A29-49EC-BE25-EFA30956A0CB}" destId="{220EA403-942E-4D8D-8E9B-4451B1968647}" srcOrd="13" destOrd="0" presId="urn:microsoft.com/office/officeart/2008/layout/LinedList"/>
    <dgm:cxn modelId="{DE9BA6FF-0F34-4F33-B6FD-60EB197BA452}" type="presParOf" srcId="{220EA403-942E-4D8D-8E9B-4451B1968647}" destId="{8D4F5824-09FA-4C0B-A8E3-B7614359BD86}" srcOrd="0" destOrd="0" presId="urn:microsoft.com/office/officeart/2008/layout/LinedList"/>
    <dgm:cxn modelId="{AB26225C-ED22-4DEC-AC37-CEE56B2C66EB}" type="presParOf" srcId="{220EA403-942E-4D8D-8E9B-4451B1968647}" destId="{D94A6885-7226-48ED-B9D5-6250A295CCC5}" srcOrd="1" destOrd="0" presId="urn:microsoft.com/office/officeart/2008/layout/LinedList"/>
    <dgm:cxn modelId="{F326473D-7F48-43BF-89F0-73B132969E6F}" type="presParOf" srcId="{6EF69516-9A29-49EC-BE25-EFA30956A0CB}" destId="{9D66F76A-0189-4F44-92F4-34AAA774F06D}" srcOrd="14" destOrd="0" presId="urn:microsoft.com/office/officeart/2008/layout/LinedList"/>
    <dgm:cxn modelId="{9CFFE0D5-56D6-4D82-8C21-E3B029D6DD8D}" type="presParOf" srcId="{6EF69516-9A29-49EC-BE25-EFA30956A0CB}" destId="{230C1536-D0FC-4530-9E4A-BD01F0E7F4D4}" srcOrd="15" destOrd="0" presId="urn:microsoft.com/office/officeart/2008/layout/LinedList"/>
    <dgm:cxn modelId="{80113C59-2BD9-449A-8D38-7CACAFBD515F}" type="presParOf" srcId="{230C1536-D0FC-4530-9E4A-BD01F0E7F4D4}" destId="{B5B78D3A-F396-41A0-9491-C01092597CBA}" srcOrd="0" destOrd="0" presId="urn:microsoft.com/office/officeart/2008/layout/LinedList"/>
    <dgm:cxn modelId="{FE123C65-5848-4B14-9589-65F545B4B18A}" type="presParOf" srcId="{230C1536-D0FC-4530-9E4A-BD01F0E7F4D4}" destId="{58F328E2-E1E2-4550-8A3F-16DE4523A5CA}" srcOrd="1" destOrd="0" presId="urn:microsoft.com/office/officeart/2008/layout/LinedList"/>
    <dgm:cxn modelId="{0B5E7F79-46ED-4F3E-A6A0-9EA8D659F5B0}" type="presParOf" srcId="{6EF69516-9A29-49EC-BE25-EFA30956A0CB}" destId="{B1E15625-4982-4E64-BAC8-54DE261BE968}" srcOrd="16" destOrd="0" presId="urn:microsoft.com/office/officeart/2008/layout/LinedList"/>
    <dgm:cxn modelId="{B1E81C66-81E2-40C2-B7B3-4C6683B74C10}" type="presParOf" srcId="{6EF69516-9A29-49EC-BE25-EFA30956A0CB}" destId="{FB78F945-59FB-4996-A404-86A7A99462B0}" srcOrd="17" destOrd="0" presId="urn:microsoft.com/office/officeart/2008/layout/LinedList"/>
    <dgm:cxn modelId="{7A5E73F1-F08A-4D89-ABC9-3427A1B60E4C}" type="presParOf" srcId="{FB78F945-59FB-4996-A404-86A7A99462B0}" destId="{2357F269-EC20-4034-82EB-746D299AE00A}" srcOrd="0" destOrd="0" presId="urn:microsoft.com/office/officeart/2008/layout/LinedList"/>
    <dgm:cxn modelId="{E94C3482-E9FE-4F79-AAAB-926F5A228015}" type="presParOf" srcId="{FB78F945-59FB-4996-A404-86A7A99462B0}" destId="{63F65EC9-CCB3-4F5F-938E-65A871A8821A}" srcOrd="1" destOrd="0" presId="urn:microsoft.com/office/officeart/2008/layout/LinedList"/>
    <dgm:cxn modelId="{C0097FB1-342A-49AD-B3A9-E068CC3BFC1A}" type="presParOf" srcId="{6EF69516-9A29-49EC-BE25-EFA30956A0CB}" destId="{7B2EC53A-C27C-4ED4-920E-0762D2429CE2}" srcOrd="18" destOrd="0" presId="urn:microsoft.com/office/officeart/2008/layout/LinedList"/>
    <dgm:cxn modelId="{DC774C9F-2A0C-4E97-8C50-F589937EAA83}" type="presParOf" srcId="{6EF69516-9A29-49EC-BE25-EFA30956A0CB}" destId="{AE332505-0A37-4796-A1E8-FEA7C284EA5D}" srcOrd="19" destOrd="0" presId="urn:microsoft.com/office/officeart/2008/layout/LinedList"/>
    <dgm:cxn modelId="{22088B71-03F5-4C21-AC20-BBE482428C66}" type="presParOf" srcId="{AE332505-0A37-4796-A1E8-FEA7C284EA5D}" destId="{B7F2CCB1-2776-4EE3-B346-3113E9E4F5FA}" srcOrd="0" destOrd="0" presId="urn:microsoft.com/office/officeart/2008/layout/LinedList"/>
    <dgm:cxn modelId="{1E452C7E-668B-46AF-B718-0A55FF2B4E26}" type="presParOf" srcId="{AE332505-0A37-4796-A1E8-FEA7C284EA5D}" destId="{DD093781-09C9-46FD-BF3C-6A6081A41B1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C5BAD8-26CC-485A-A4D1-640B2705915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913F293-6F4C-4F46-8302-621BD90A38F3}">
      <dgm:prSet custT="1"/>
      <dgm:spPr/>
      <dgm:t>
        <a:bodyPr/>
        <a:lstStyle/>
        <a:p>
          <a:r>
            <a:rPr lang="en-US" sz="2000" dirty="0"/>
            <a:t>Flat Model</a:t>
          </a:r>
        </a:p>
      </dgm:t>
    </dgm:pt>
    <dgm:pt modelId="{0A527F2A-B2EB-4823-A22D-843B9274980B}" type="parTrans" cxnId="{17B9C2E5-6F35-42B4-94F4-29895C1AC4BB}">
      <dgm:prSet/>
      <dgm:spPr/>
      <dgm:t>
        <a:bodyPr/>
        <a:lstStyle/>
        <a:p>
          <a:endParaRPr lang="en-US"/>
        </a:p>
      </dgm:t>
    </dgm:pt>
    <dgm:pt modelId="{B9682065-B3FE-4270-B367-0608971006C2}" type="sibTrans" cxnId="{17B9C2E5-6F35-42B4-94F4-29895C1AC4BB}">
      <dgm:prSet/>
      <dgm:spPr/>
      <dgm:t>
        <a:bodyPr/>
        <a:lstStyle/>
        <a:p>
          <a:endParaRPr lang="en-US"/>
        </a:p>
      </dgm:t>
    </dgm:pt>
    <dgm:pt modelId="{6EA3800A-68F1-4B32-AC1D-68C11BC1ED0B}">
      <dgm:prSet custT="1"/>
      <dgm:spPr/>
      <dgm:t>
        <a:bodyPr/>
        <a:lstStyle/>
        <a:p>
          <a:r>
            <a:rPr lang="en-US" sz="2000" b="0" i="0" dirty="0"/>
            <a:t>Hierarchy </a:t>
          </a:r>
          <a:endParaRPr lang="en-US" sz="2000" dirty="0"/>
        </a:p>
      </dgm:t>
    </dgm:pt>
    <dgm:pt modelId="{DFFD27D5-E662-4CC9-9456-7947C76B2718}" type="parTrans" cxnId="{62BAC091-13A5-4889-ACE6-0C5042520176}">
      <dgm:prSet/>
      <dgm:spPr/>
      <dgm:t>
        <a:bodyPr/>
        <a:lstStyle/>
        <a:p>
          <a:endParaRPr lang="en-US"/>
        </a:p>
      </dgm:t>
    </dgm:pt>
    <dgm:pt modelId="{DC084BC1-302D-4CEB-9216-33DD857BF2D9}" type="sibTrans" cxnId="{62BAC091-13A5-4889-ACE6-0C5042520176}">
      <dgm:prSet/>
      <dgm:spPr/>
      <dgm:t>
        <a:bodyPr/>
        <a:lstStyle/>
        <a:p>
          <a:endParaRPr lang="en-US"/>
        </a:p>
      </dgm:t>
    </dgm:pt>
    <dgm:pt modelId="{5E78A69B-63C7-4617-94B7-99EF0C91E729}">
      <dgm:prSet custT="1"/>
      <dgm:spPr/>
      <dgm:t>
        <a:bodyPr/>
        <a:lstStyle/>
        <a:p>
          <a:r>
            <a:rPr lang="en-US" sz="2000" dirty="0"/>
            <a:t>Network</a:t>
          </a:r>
        </a:p>
      </dgm:t>
    </dgm:pt>
    <dgm:pt modelId="{D9609E4D-EAF9-46EF-A6A0-16BE5BD5E8BB}" type="parTrans" cxnId="{3DC92A40-710A-4C4A-A284-8697B0D8A33B}">
      <dgm:prSet/>
      <dgm:spPr/>
      <dgm:t>
        <a:bodyPr/>
        <a:lstStyle/>
        <a:p>
          <a:endParaRPr lang="en-US"/>
        </a:p>
      </dgm:t>
    </dgm:pt>
    <dgm:pt modelId="{F3FCB518-2CFA-4B49-A2BA-97512E7DD3BA}" type="sibTrans" cxnId="{3DC92A40-710A-4C4A-A284-8697B0D8A33B}">
      <dgm:prSet/>
      <dgm:spPr/>
      <dgm:t>
        <a:bodyPr/>
        <a:lstStyle/>
        <a:p>
          <a:endParaRPr lang="en-US"/>
        </a:p>
      </dgm:t>
    </dgm:pt>
    <dgm:pt modelId="{714B0CBE-2607-4232-BC9D-7AC4D4CBBAA6}">
      <dgm:prSet custT="1"/>
      <dgm:spPr/>
      <dgm:t>
        <a:bodyPr/>
        <a:lstStyle/>
        <a:p>
          <a:r>
            <a:rPr lang="en-US" sz="2000" b="0" i="0" dirty="0"/>
            <a:t>Relational</a:t>
          </a:r>
          <a:endParaRPr lang="en-US" sz="2000" dirty="0"/>
        </a:p>
      </dgm:t>
    </dgm:pt>
    <dgm:pt modelId="{305CEEBA-0306-423F-B285-8E8949A27770}" type="parTrans" cxnId="{5E5F22A5-0933-4C82-AAF9-8F6E5D82472B}">
      <dgm:prSet/>
      <dgm:spPr/>
      <dgm:t>
        <a:bodyPr/>
        <a:lstStyle/>
        <a:p>
          <a:endParaRPr lang="en-US"/>
        </a:p>
      </dgm:t>
    </dgm:pt>
    <dgm:pt modelId="{116BD01F-76FF-4D22-A215-588C235C98A7}" type="sibTrans" cxnId="{5E5F22A5-0933-4C82-AAF9-8F6E5D82472B}">
      <dgm:prSet/>
      <dgm:spPr/>
      <dgm:t>
        <a:bodyPr/>
        <a:lstStyle/>
        <a:p>
          <a:endParaRPr lang="en-US"/>
        </a:p>
      </dgm:t>
    </dgm:pt>
    <dgm:pt modelId="{F951854E-1539-4004-B741-B47B9C370932}">
      <dgm:prSet custT="1"/>
      <dgm:spPr/>
      <dgm:t>
        <a:bodyPr/>
        <a:lstStyle/>
        <a:p>
          <a:r>
            <a:rPr lang="en-US" sz="2000" dirty="0"/>
            <a:t>Object-relational</a:t>
          </a:r>
        </a:p>
      </dgm:t>
    </dgm:pt>
    <dgm:pt modelId="{1E230FCB-9120-4359-B477-0C46BF6D78FF}" type="parTrans" cxnId="{6546B111-AF05-4CDB-BB22-0C0B47941ED9}">
      <dgm:prSet/>
      <dgm:spPr/>
      <dgm:t>
        <a:bodyPr/>
        <a:lstStyle/>
        <a:p>
          <a:endParaRPr lang="en-US"/>
        </a:p>
      </dgm:t>
    </dgm:pt>
    <dgm:pt modelId="{E190C767-0642-403F-B16A-A81E108D8237}" type="sibTrans" cxnId="{6546B111-AF05-4CDB-BB22-0C0B47941ED9}">
      <dgm:prSet/>
      <dgm:spPr/>
      <dgm:t>
        <a:bodyPr/>
        <a:lstStyle/>
        <a:p>
          <a:endParaRPr lang="en-US"/>
        </a:p>
      </dgm:t>
    </dgm:pt>
    <dgm:pt modelId="{E5F95938-A094-4934-A014-4B617ADDC78B}">
      <dgm:prSet custT="1"/>
      <dgm:spPr/>
      <dgm:t>
        <a:bodyPr/>
        <a:lstStyle/>
        <a:p>
          <a:r>
            <a:rPr lang="en-US" sz="2000" b="0" i="0" dirty="0"/>
            <a:t>Object-role</a:t>
          </a:r>
          <a:endParaRPr lang="en-US" sz="2000" dirty="0"/>
        </a:p>
      </dgm:t>
    </dgm:pt>
    <dgm:pt modelId="{0D174207-D40E-4462-B28B-D81F609522EC}" type="parTrans" cxnId="{FF08567D-2B5A-4BAD-BA85-045A97249FFE}">
      <dgm:prSet/>
      <dgm:spPr/>
      <dgm:t>
        <a:bodyPr/>
        <a:lstStyle/>
        <a:p>
          <a:endParaRPr lang="en-US"/>
        </a:p>
      </dgm:t>
    </dgm:pt>
    <dgm:pt modelId="{F4C6E5C1-EEFD-4736-BE8C-192224D82DEA}" type="sibTrans" cxnId="{FF08567D-2B5A-4BAD-BA85-045A97249FFE}">
      <dgm:prSet/>
      <dgm:spPr/>
      <dgm:t>
        <a:bodyPr/>
        <a:lstStyle/>
        <a:p>
          <a:endParaRPr lang="en-US"/>
        </a:p>
      </dgm:t>
    </dgm:pt>
    <dgm:pt modelId="{644F82C0-D520-42A9-9A72-98BD64545A5D}">
      <dgm:prSet custT="1"/>
      <dgm:spPr/>
      <dgm:t>
        <a:bodyPr/>
        <a:lstStyle/>
        <a:p>
          <a:r>
            <a:rPr lang="en-US" sz="2000" dirty="0"/>
            <a:t>Star Schema</a:t>
          </a:r>
        </a:p>
      </dgm:t>
    </dgm:pt>
    <dgm:pt modelId="{23C7C641-DB99-4D88-AD12-7FCB0C5B7F97}" type="parTrans" cxnId="{A031FB5F-0AD6-4F87-9207-7868EE0362F2}">
      <dgm:prSet/>
      <dgm:spPr/>
      <dgm:t>
        <a:bodyPr/>
        <a:lstStyle/>
        <a:p>
          <a:endParaRPr lang="en-US"/>
        </a:p>
      </dgm:t>
    </dgm:pt>
    <dgm:pt modelId="{4384A54A-C82F-4BEB-B563-DA55FC8D850C}" type="sibTrans" cxnId="{A031FB5F-0AD6-4F87-9207-7868EE0362F2}">
      <dgm:prSet/>
      <dgm:spPr/>
      <dgm:t>
        <a:bodyPr/>
        <a:lstStyle/>
        <a:p>
          <a:endParaRPr lang="en-US"/>
        </a:p>
      </dgm:t>
    </dgm:pt>
    <dgm:pt modelId="{32054049-DE6A-495D-BC84-2AAF1F66E04D}" type="pres">
      <dgm:prSet presAssocID="{70C5BAD8-26CC-485A-A4D1-640B27059158}" presName="linear" presStyleCnt="0">
        <dgm:presLayoutVars>
          <dgm:animLvl val="lvl"/>
          <dgm:resizeHandles val="exact"/>
        </dgm:presLayoutVars>
      </dgm:prSet>
      <dgm:spPr/>
    </dgm:pt>
    <dgm:pt modelId="{3BAC6593-0180-4D94-9D2D-F101AC9F324E}" type="pres">
      <dgm:prSet presAssocID="{4913F293-6F4C-4F46-8302-621BD90A38F3}" presName="parentText" presStyleLbl="node1" presStyleIdx="0" presStyleCnt="7">
        <dgm:presLayoutVars>
          <dgm:chMax val="0"/>
          <dgm:bulletEnabled val="1"/>
        </dgm:presLayoutVars>
      </dgm:prSet>
      <dgm:spPr/>
    </dgm:pt>
    <dgm:pt modelId="{B7E0DFC0-DA00-4FB4-A7FC-36C978353EF3}" type="pres">
      <dgm:prSet presAssocID="{B9682065-B3FE-4270-B367-0608971006C2}" presName="spacer" presStyleCnt="0"/>
      <dgm:spPr/>
    </dgm:pt>
    <dgm:pt modelId="{2F057264-A365-4FC0-88AF-3B6E626FD5AA}" type="pres">
      <dgm:prSet presAssocID="{6EA3800A-68F1-4B32-AC1D-68C11BC1ED0B}" presName="parentText" presStyleLbl="node1" presStyleIdx="1" presStyleCnt="7">
        <dgm:presLayoutVars>
          <dgm:chMax val="0"/>
          <dgm:bulletEnabled val="1"/>
        </dgm:presLayoutVars>
      </dgm:prSet>
      <dgm:spPr/>
    </dgm:pt>
    <dgm:pt modelId="{96E3B39D-9098-4BEE-BA2D-FCB84C8FD43F}" type="pres">
      <dgm:prSet presAssocID="{DC084BC1-302D-4CEB-9216-33DD857BF2D9}" presName="spacer" presStyleCnt="0"/>
      <dgm:spPr/>
    </dgm:pt>
    <dgm:pt modelId="{F494BB98-C8DC-45B4-99EF-2C5598A7A5AE}" type="pres">
      <dgm:prSet presAssocID="{5E78A69B-63C7-4617-94B7-99EF0C91E729}" presName="parentText" presStyleLbl="node1" presStyleIdx="2" presStyleCnt="7">
        <dgm:presLayoutVars>
          <dgm:chMax val="0"/>
          <dgm:bulletEnabled val="1"/>
        </dgm:presLayoutVars>
      </dgm:prSet>
      <dgm:spPr/>
    </dgm:pt>
    <dgm:pt modelId="{17715A96-320E-4687-83AA-55BBC1235C58}" type="pres">
      <dgm:prSet presAssocID="{F3FCB518-2CFA-4B49-A2BA-97512E7DD3BA}" presName="spacer" presStyleCnt="0"/>
      <dgm:spPr/>
    </dgm:pt>
    <dgm:pt modelId="{98D4B7F0-DEE9-4662-A93C-8BAC2E80A1D3}" type="pres">
      <dgm:prSet presAssocID="{714B0CBE-2607-4232-BC9D-7AC4D4CBBAA6}" presName="parentText" presStyleLbl="node1" presStyleIdx="3" presStyleCnt="7">
        <dgm:presLayoutVars>
          <dgm:chMax val="0"/>
          <dgm:bulletEnabled val="1"/>
        </dgm:presLayoutVars>
      </dgm:prSet>
      <dgm:spPr/>
    </dgm:pt>
    <dgm:pt modelId="{4E28F305-79F9-4551-86BA-91E694C341D4}" type="pres">
      <dgm:prSet presAssocID="{116BD01F-76FF-4D22-A215-588C235C98A7}" presName="spacer" presStyleCnt="0"/>
      <dgm:spPr/>
    </dgm:pt>
    <dgm:pt modelId="{AA9D2298-5DBE-4617-A291-E5EE8D8C0418}" type="pres">
      <dgm:prSet presAssocID="{F951854E-1539-4004-B741-B47B9C370932}" presName="parentText" presStyleLbl="node1" presStyleIdx="4" presStyleCnt="7">
        <dgm:presLayoutVars>
          <dgm:chMax val="0"/>
          <dgm:bulletEnabled val="1"/>
        </dgm:presLayoutVars>
      </dgm:prSet>
      <dgm:spPr/>
    </dgm:pt>
    <dgm:pt modelId="{2A35A6C5-6910-44D1-A8F5-D2496D2D207A}" type="pres">
      <dgm:prSet presAssocID="{E190C767-0642-403F-B16A-A81E108D8237}" presName="spacer" presStyleCnt="0"/>
      <dgm:spPr/>
    </dgm:pt>
    <dgm:pt modelId="{C211C803-CDE9-4545-98C0-3B78929A77F3}" type="pres">
      <dgm:prSet presAssocID="{E5F95938-A094-4934-A014-4B617ADDC78B}" presName="parentText" presStyleLbl="node1" presStyleIdx="5" presStyleCnt="7">
        <dgm:presLayoutVars>
          <dgm:chMax val="0"/>
          <dgm:bulletEnabled val="1"/>
        </dgm:presLayoutVars>
      </dgm:prSet>
      <dgm:spPr/>
    </dgm:pt>
    <dgm:pt modelId="{173E942D-88B1-4636-94E6-9D72A24C6044}" type="pres">
      <dgm:prSet presAssocID="{F4C6E5C1-EEFD-4736-BE8C-192224D82DEA}" presName="spacer" presStyleCnt="0"/>
      <dgm:spPr/>
    </dgm:pt>
    <dgm:pt modelId="{63B30714-0073-4076-99A6-388D04013704}" type="pres">
      <dgm:prSet presAssocID="{644F82C0-D520-42A9-9A72-98BD64545A5D}" presName="parentText" presStyleLbl="node1" presStyleIdx="6" presStyleCnt="7">
        <dgm:presLayoutVars>
          <dgm:chMax val="0"/>
          <dgm:bulletEnabled val="1"/>
        </dgm:presLayoutVars>
      </dgm:prSet>
      <dgm:spPr/>
    </dgm:pt>
  </dgm:ptLst>
  <dgm:cxnLst>
    <dgm:cxn modelId="{6546B111-AF05-4CDB-BB22-0C0B47941ED9}" srcId="{70C5BAD8-26CC-485A-A4D1-640B27059158}" destId="{F951854E-1539-4004-B741-B47B9C370932}" srcOrd="4" destOrd="0" parTransId="{1E230FCB-9120-4359-B477-0C46BF6D78FF}" sibTransId="{E190C767-0642-403F-B16A-A81E108D8237}"/>
    <dgm:cxn modelId="{52BE3D1D-3C3C-48FD-91BA-988C62E41945}" type="presOf" srcId="{644F82C0-D520-42A9-9A72-98BD64545A5D}" destId="{63B30714-0073-4076-99A6-388D04013704}" srcOrd="0" destOrd="0" presId="urn:microsoft.com/office/officeart/2005/8/layout/vList2"/>
    <dgm:cxn modelId="{3DC92A40-710A-4C4A-A284-8697B0D8A33B}" srcId="{70C5BAD8-26CC-485A-A4D1-640B27059158}" destId="{5E78A69B-63C7-4617-94B7-99EF0C91E729}" srcOrd="2" destOrd="0" parTransId="{D9609E4D-EAF9-46EF-A6A0-16BE5BD5E8BB}" sibTransId="{F3FCB518-2CFA-4B49-A2BA-97512E7DD3BA}"/>
    <dgm:cxn modelId="{A031FB5F-0AD6-4F87-9207-7868EE0362F2}" srcId="{70C5BAD8-26CC-485A-A4D1-640B27059158}" destId="{644F82C0-D520-42A9-9A72-98BD64545A5D}" srcOrd="6" destOrd="0" parTransId="{23C7C641-DB99-4D88-AD12-7FCB0C5B7F97}" sibTransId="{4384A54A-C82F-4BEB-B563-DA55FC8D850C}"/>
    <dgm:cxn modelId="{A1A53768-BF36-469A-AFF1-1D2D5AD87703}" type="presOf" srcId="{E5F95938-A094-4934-A014-4B617ADDC78B}" destId="{C211C803-CDE9-4545-98C0-3B78929A77F3}" srcOrd="0" destOrd="0" presId="urn:microsoft.com/office/officeart/2005/8/layout/vList2"/>
    <dgm:cxn modelId="{FF08567D-2B5A-4BAD-BA85-045A97249FFE}" srcId="{70C5BAD8-26CC-485A-A4D1-640B27059158}" destId="{E5F95938-A094-4934-A014-4B617ADDC78B}" srcOrd="5" destOrd="0" parTransId="{0D174207-D40E-4462-B28B-D81F609522EC}" sibTransId="{F4C6E5C1-EEFD-4736-BE8C-192224D82DEA}"/>
    <dgm:cxn modelId="{8FE35486-7199-456C-A848-6E8E7F14EC65}" type="presOf" srcId="{6EA3800A-68F1-4B32-AC1D-68C11BC1ED0B}" destId="{2F057264-A365-4FC0-88AF-3B6E626FD5AA}" srcOrd="0" destOrd="0" presId="urn:microsoft.com/office/officeart/2005/8/layout/vList2"/>
    <dgm:cxn modelId="{62BAC091-13A5-4889-ACE6-0C5042520176}" srcId="{70C5BAD8-26CC-485A-A4D1-640B27059158}" destId="{6EA3800A-68F1-4B32-AC1D-68C11BC1ED0B}" srcOrd="1" destOrd="0" parTransId="{DFFD27D5-E662-4CC9-9456-7947C76B2718}" sibTransId="{DC084BC1-302D-4CEB-9216-33DD857BF2D9}"/>
    <dgm:cxn modelId="{2B648095-D873-4AA9-981E-2A911238C0F4}" type="presOf" srcId="{4913F293-6F4C-4F46-8302-621BD90A38F3}" destId="{3BAC6593-0180-4D94-9D2D-F101AC9F324E}" srcOrd="0" destOrd="0" presId="urn:microsoft.com/office/officeart/2005/8/layout/vList2"/>
    <dgm:cxn modelId="{9E9FD797-ECEA-4755-9CAE-D8E12BB09910}" type="presOf" srcId="{F951854E-1539-4004-B741-B47B9C370932}" destId="{AA9D2298-5DBE-4617-A291-E5EE8D8C0418}" srcOrd="0" destOrd="0" presId="urn:microsoft.com/office/officeart/2005/8/layout/vList2"/>
    <dgm:cxn modelId="{5E5F22A5-0933-4C82-AAF9-8F6E5D82472B}" srcId="{70C5BAD8-26CC-485A-A4D1-640B27059158}" destId="{714B0CBE-2607-4232-BC9D-7AC4D4CBBAA6}" srcOrd="3" destOrd="0" parTransId="{305CEEBA-0306-423F-B285-8E8949A27770}" sibTransId="{116BD01F-76FF-4D22-A215-588C235C98A7}"/>
    <dgm:cxn modelId="{9AB94ECA-7DF9-481F-AC8E-8FDE7D93A05F}" type="presOf" srcId="{714B0CBE-2607-4232-BC9D-7AC4D4CBBAA6}" destId="{98D4B7F0-DEE9-4662-A93C-8BAC2E80A1D3}" srcOrd="0" destOrd="0" presId="urn:microsoft.com/office/officeart/2005/8/layout/vList2"/>
    <dgm:cxn modelId="{7BD14FD4-99D8-40CE-BB7E-E37D5E46EAFB}" type="presOf" srcId="{70C5BAD8-26CC-485A-A4D1-640B27059158}" destId="{32054049-DE6A-495D-BC84-2AAF1F66E04D}" srcOrd="0" destOrd="0" presId="urn:microsoft.com/office/officeart/2005/8/layout/vList2"/>
    <dgm:cxn modelId="{8BC048E3-C97A-4765-A381-6FC596A5D1C0}" type="presOf" srcId="{5E78A69B-63C7-4617-94B7-99EF0C91E729}" destId="{F494BB98-C8DC-45B4-99EF-2C5598A7A5AE}" srcOrd="0" destOrd="0" presId="urn:microsoft.com/office/officeart/2005/8/layout/vList2"/>
    <dgm:cxn modelId="{17B9C2E5-6F35-42B4-94F4-29895C1AC4BB}" srcId="{70C5BAD8-26CC-485A-A4D1-640B27059158}" destId="{4913F293-6F4C-4F46-8302-621BD90A38F3}" srcOrd="0" destOrd="0" parTransId="{0A527F2A-B2EB-4823-A22D-843B9274980B}" sibTransId="{B9682065-B3FE-4270-B367-0608971006C2}"/>
    <dgm:cxn modelId="{853F9FBA-4481-4EC2-8ED5-3E78134F1C64}" type="presParOf" srcId="{32054049-DE6A-495D-BC84-2AAF1F66E04D}" destId="{3BAC6593-0180-4D94-9D2D-F101AC9F324E}" srcOrd="0" destOrd="0" presId="urn:microsoft.com/office/officeart/2005/8/layout/vList2"/>
    <dgm:cxn modelId="{D3FF3EAE-1348-46CD-BAF6-384936FF03CC}" type="presParOf" srcId="{32054049-DE6A-495D-BC84-2AAF1F66E04D}" destId="{B7E0DFC0-DA00-4FB4-A7FC-36C978353EF3}" srcOrd="1" destOrd="0" presId="urn:microsoft.com/office/officeart/2005/8/layout/vList2"/>
    <dgm:cxn modelId="{0D691B72-10E6-4874-BE80-9AD1EB881210}" type="presParOf" srcId="{32054049-DE6A-495D-BC84-2AAF1F66E04D}" destId="{2F057264-A365-4FC0-88AF-3B6E626FD5AA}" srcOrd="2" destOrd="0" presId="urn:microsoft.com/office/officeart/2005/8/layout/vList2"/>
    <dgm:cxn modelId="{8EBA88E8-E059-46AE-87DA-8BF42BA263A7}" type="presParOf" srcId="{32054049-DE6A-495D-BC84-2AAF1F66E04D}" destId="{96E3B39D-9098-4BEE-BA2D-FCB84C8FD43F}" srcOrd="3" destOrd="0" presId="urn:microsoft.com/office/officeart/2005/8/layout/vList2"/>
    <dgm:cxn modelId="{241C9F32-4640-43C6-814F-152D5678BA34}" type="presParOf" srcId="{32054049-DE6A-495D-BC84-2AAF1F66E04D}" destId="{F494BB98-C8DC-45B4-99EF-2C5598A7A5AE}" srcOrd="4" destOrd="0" presId="urn:microsoft.com/office/officeart/2005/8/layout/vList2"/>
    <dgm:cxn modelId="{B8DD3A6D-55E6-4474-9E0E-2613C74DEB2F}" type="presParOf" srcId="{32054049-DE6A-495D-BC84-2AAF1F66E04D}" destId="{17715A96-320E-4687-83AA-55BBC1235C58}" srcOrd="5" destOrd="0" presId="urn:microsoft.com/office/officeart/2005/8/layout/vList2"/>
    <dgm:cxn modelId="{F8996D5F-002B-4B5B-91A6-441DCEB4106B}" type="presParOf" srcId="{32054049-DE6A-495D-BC84-2AAF1F66E04D}" destId="{98D4B7F0-DEE9-4662-A93C-8BAC2E80A1D3}" srcOrd="6" destOrd="0" presId="urn:microsoft.com/office/officeart/2005/8/layout/vList2"/>
    <dgm:cxn modelId="{49104B2C-9672-47EF-A457-353DAF0E55C5}" type="presParOf" srcId="{32054049-DE6A-495D-BC84-2AAF1F66E04D}" destId="{4E28F305-79F9-4551-86BA-91E694C341D4}" srcOrd="7" destOrd="0" presId="urn:microsoft.com/office/officeart/2005/8/layout/vList2"/>
    <dgm:cxn modelId="{9397C70A-86F3-4015-9CC7-9651AA81403D}" type="presParOf" srcId="{32054049-DE6A-495D-BC84-2AAF1F66E04D}" destId="{AA9D2298-5DBE-4617-A291-E5EE8D8C0418}" srcOrd="8" destOrd="0" presId="urn:microsoft.com/office/officeart/2005/8/layout/vList2"/>
    <dgm:cxn modelId="{3DF0ED31-AF08-418E-ABFD-2BD548C6BB3C}" type="presParOf" srcId="{32054049-DE6A-495D-BC84-2AAF1F66E04D}" destId="{2A35A6C5-6910-44D1-A8F5-D2496D2D207A}" srcOrd="9" destOrd="0" presId="urn:microsoft.com/office/officeart/2005/8/layout/vList2"/>
    <dgm:cxn modelId="{706F448B-FC82-4409-8D55-6CBBF43C5E3D}" type="presParOf" srcId="{32054049-DE6A-495D-BC84-2AAF1F66E04D}" destId="{C211C803-CDE9-4545-98C0-3B78929A77F3}" srcOrd="10" destOrd="0" presId="urn:microsoft.com/office/officeart/2005/8/layout/vList2"/>
    <dgm:cxn modelId="{A93221E5-2B12-4EF6-91ED-B260C4D0935F}" type="presParOf" srcId="{32054049-DE6A-495D-BC84-2AAF1F66E04D}" destId="{173E942D-88B1-4636-94E6-9D72A24C6044}" srcOrd="11" destOrd="0" presId="urn:microsoft.com/office/officeart/2005/8/layout/vList2"/>
    <dgm:cxn modelId="{4ADC0E7E-F56B-42A8-AAFE-406F11E0C6B2}" type="presParOf" srcId="{32054049-DE6A-495D-BC84-2AAF1F66E04D}" destId="{63B30714-0073-4076-99A6-388D04013704}"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8D615-1D7E-4FE5-AEFC-B3EF76A5A313}">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D84DED-CFC0-42CB-B35B-C717C6733D40}">
      <dsp:nvSpPr>
        <dsp:cNvPr id="0" name=""/>
        <dsp:cNvSpPr/>
      </dsp:nvSpPr>
      <dsp:spPr>
        <a:xfrm>
          <a:off x="0" y="675"/>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Introduction</a:t>
          </a:r>
        </a:p>
      </dsp:txBody>
      <dsp:txXfrm>
        <a:off x="0" y="675"/>
        <a:ext cx="6900512" cy="553478"/>
      </dsp:txXfrm>
    </dsp:sp>
    <dsp:sp modelId="{194523F0-BA93-4CE0-895A-6F0C4E104376}">
      <dsp:nvSpPr>
        <dsp:cNvPr id="0" name=""/>
        <dsp:cNvSpPr/>
      </dsp:nvSpPr>
      <dsp:spPr>
        <a:xfrm>
          <a:off x="0" y="554154"/>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6CC7F-DDEF-4E80-AA01-EAE4C8B46A5C}">
      <dsp:nvSpPr>
        <dsp:cNvPr id="0" name=""/>
        <dsp:cNvSpPr/>
      </dsp:nvSpPr>
      <dsp:spPr>
        <a:xfrm>
          <a:off x="0" y="554154"/>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The Evolution</a:t>
          </a:r>
        </a:p>
      </dsp:txBody>
      <dsp:txXfrm>
        <a:off x="0" y="554154"/>
        <a:ext cx="6900512" cy="553478"/>
      </dsp:txXfrm>
    </dsp:sp>
    <dsp:sp modelId="{EE4C7A12-0D0F-4983-8F41-4535ACF6B731}">
      <dsp:nvSpPr>
        <dsp:cNvPr id="0" name=""/>
        <dsp:cNvSpPr/>
      </dsp:nvSpPr>
      <dsp:spPr>
        <a:xfrm>
          <a:off x="0" y="110763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173854-5B15-41B6-8325-5BB2B23361BC}">
      <dsp:nvSpPr>
        <dsp:cNvPr id="0" name=""/>
        <dsp:cNvSpPr/>
      </dsp:nvSpPr>
      <dsp:spPr>
        <a:xfrm>
          <a:off x="0" y="1107633"/>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Database Architecture</a:t>
          </a:r>
        </a:p>
      </dsp:txBody>
      <dsp:txXfrm>
        <a:off x="0" y="1107633"/>
        <a:ext cx="6900512" cy="553478"/>
      </dsp:txXfrm>
    </dsp:sp>
    <dsp:sp modelId="{3E57F0CF-252E-4D31-8554-D95A031360B5}">
      <dsp:nvSpPr>
        <dsp:cNvPr id="0" name=""/>
        <dsp:cNvSpPr/>
      </dsp:nvSpPr>
      <dsp:spPr>
        <a:xfrm>
          <a:off x="0" y="1661112"/>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4940E-EC2F-488E-8BE0-33B82BD5B6C8}">
      <dsp:nvSpPr>
        <dsp:cNvPr id="0" name=""/>
        <dsp:cNvSpPr/>
      </dsp:nvSpPr>
      <dsp:spPr>
        <a:xfrm>
          <a:off x="0" y="1661112"/>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Data Models</a:t>
          </a:r>
        </a:p>
      </dsp:txBody>
      <dsp:txXfrm>
        <a:off x="0" y="1661112"/>
        <a:ext cx="6900512" cy="553478"/>
      </dsp:txXfrm>
    </dsp:sp>
    <dsp:sp modelId="{BF4A84CE-B40E-49F5-A4FB-46822EB04E3B}">
      <dsp:nvSpPr>
        <dsp:cNvPr id="0" name=""/>
        <dsp:cNvSpPr/>
      </dsp:nvSpPr>
      <dsp:spPr>
        <a:xfrm>
          <a:off x="0" y="2214591"/>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43010E-160A-4B6D-A9A9-2BE62C7B7DBF}">
      <dsp:nvSpPr>
        <dsp:cNvPr id="0" name=""/>
        <dsp:cNvSpPr/>
      </dsp:nvSpPr>
      <dsp:spPr>
        <a:xfrm>
          <a:off x="0" y="2214591"/>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Database designing</a:t>
          </a:r>
        </a:p>
        <a:p>
          <a:pPr marL="0" lvl="0" indent="0" algn="l" defTabSz="1244600">
            <a:lnSpc>
              <a:spcPct val="90000"/>
            </a:lnSpc>
            <a:spcBef>
              <a:spcPct val="0"/>
            </a:spcBef>
            <a:spcAft>
              <a:spcPct val="35000"/>
            </a:spcAft>
            <a:buNone/>
          </a:pPr>
          <a:endParaRPr lang="en-US" sz="2800" kern="1200" dirty="0"/>
        </a:p>
      </dsp:txBody>
      <dsp:txXfrm>
        <a:off x="0" y="2214591"/>
        <a:ext cx="6900512" cy="553478"/>
      </dsp:txXfrm>
    </dsp:sp>
    <dsp:sp modelId="{7710AA8E-497B-47FB-B4F7-A1CD10E0F6D6}">
      <dsp:nvSpPr>
        <dsp:cNvPr id="0" name=""/>
        <dsp:cNvSpPr/>
      </dsp:nvSpPr>
      <dsp:spPr>
        <a:xfrm>
          <a:off x="0" y="276807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0E6CC5-84E9-4BB4-B3C4-5F56EA3A5C5C}">
      <dsp:nvSpPr>
        <dsp:cNvPr id="0" name=""/>
        <dsp:cNvSpPr/>
      </dsp:nvSpPr>
      <dsp:spPr>
        <a:xfrm>
          <a:off x="0" y="2768070"/>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Integrating Database with Application</a:t>
          </a:r>
        </a:p>
      </dsp:txBody>
      <dsp:txXfrm>
        <a:off x="0" y="2768070"/>
        <a:ext cx="6900512" cy="553478"/>
      </dsp:txXfrm>
    </dsp:sp>
    <dsp:sp modelId="{A6616309-F1CB-401A-A8D8-CC1F89D07D08}">
      <dsp:nvSpPr>
        <dsp:cNvPr id="0" name=""/>
        <dsp:cNvSpPr/>
      </dsp:nvSpPr>
      <dsp:spPr>
        <a:xfrm>
          <a:off x="0" y="3321549"/>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4F5824-09FA-4C0B-A8E3-B7614359BD86}">
      <dsp:nvSpPr>
        <dsp:cNvPr id="0" name=""/>
        <dsp:cNvSpPr/>
      </dsp:nvSpPr>
      <dsp:spPr>
        <a:xfrm>
          <a:off x="0" y="3321549"/>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Exploring some Database</a:t>
          </a:r>
        </a:p>
      </dsp:txBody>
      <dsp:txXfrm>
        <a:off x="0" y="3321549"/>
        <a:ext cx="6900512" cy="553478"/>
      </dsp:txXfrm>
    </dsp:sp>
    <dsp:sp modelId="{9D66F76A-0189-4F44-92F4-34AAA774F06D}">
      <dsp:nvSpPr>
        <dsp:cNvPr id="0" name=""/>
        <dsp:cNvSpPr/>
      </dsp:nvSpPr>
      <dsp:spPr>
        <a:xfrm>
          <a:off x="0" y="3875028"/>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B78D3A-F396-41A0-9491-C01092597CBA}">
      <dsp:nvSpPr>
        <dsp:cNvPr id="0" name=""/>
        <dsp:cNvSpPr/>
      </dsp:nvSpPr>
      <dsp:spPr>
        <a:xfrm>
          <a:off x="0" y="3875028"/>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Role of DBA</a:t>
          </a:r>
        </a:p>
      </dsp:txBody>
      <dsp:txXfrm>
        <a:off x="0" y="3875028"/>
        <a:ext cx="6900512" cy="553478"/>
      </dsp:txXfrm>
    </dsp:sp>
    <dsp:sp modelId="{B1E15625-4982-4E64-BAC8-54DE261BE968}">
      <dsp:nvSpPr>
        <dsp:cNvPr id="0" name=""/>
        <dsp:cNvSpPr/>
      </dsp:nvSpPr>
      <dsp:spPr>
        <a:xfrm>
          <a:off x="0" y="4428507"/>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57F269-EC20-4034-82EB-746D299AE00A}">
      <dsp:nvSpPr>
        <dsp:cNvPr id="0" name=""/>
        <dsp:cNvSpPr/>
      </dsp:nvSpPr>
      <dsp:spPr>
        <a:xfrm>
          <a:off x="0" y="4428507"/>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Database Security</a:t>
          </a:r>
        </a:p>
      </dsp:txBody>
      <dsp:txXfrm>
        <a:off x="0" y="4428507"/>
        <a:ext cx="6900512" cy="553478"/>
      </dsp:txXfrm>
    </dsp:sp>
    <dsp:sp modelId="{7B2EC53A-C27C-4ED4-920E-0762D2429CE2}">
      <dsp:nvSpPr>
        <dsp:cNvPr id="0" name=""/>
        <dsp:cNvSpPr/>
      </dsp:nvSpPr>
      <dsp:spPr>
        <a:xfrm>
          <a:off x="0" y="4981986"/>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F2CCB1-2776-4EE3-B346-3113E9E4F5FA}">
      <dsp:nvSpPr>
        <dsp:cNvPr id="0" name=""/>
        <dsp:cNvSpPr/>
      </dsp:nvSpPr>
      <dsp:spPr>
        <a:xfrm>
          <a:off x="0" y="4981986"/>
          <a:ext cx="6900512" cy="55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Firebase and Firestore</a:t>
          </a:r>
        </a:p>
      </dsp:txBody>
      <dsp:txXfrm>
        <a:off x="0" y="4981986"/>
        <a:ext cx="6900512" cy="553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C6593-0180-4D94-9D2D-F101AC9F324E}">
      <dsp:nvSpPr>
        <dsp:cNvPr id="0" name=""/>
        <dsp:cNvSpPr/>
      </dsp:nvSpPr>
      <dsp:spPr>
        <a:xfrm>
          <a:off x="0" y="8423"/>
          <a:ext cx="6263640" cy="692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Flat Model</a:t>
          </a:r>
        </a:p>
      </dsp:txBody>
      <dsp:txXfrm>
        <a:off x="33812" y="42235"/>
        <a:ext cx="6196016" cy="625016"/>
      </dsp:txXfrm>
    </dsp:sp>
    <dsp:sp modelId="{2F057264-A365-4FC0-88AF-3B6E626FD5AA}">
      <dsp:nvSpPr>
        <dsp:cNvPr id="0" name=""/>
        <dsp:cNvSpPr/>
      </dsp:nvSpPr>
      <dsp:spPr>
        <a:xfrm>
          <a:off x="0" y="807623"/>
          <a:ext cx="6263640" cy="69264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Hierarchy </a:t>
          </a:r>
          <a:endParaRPr lang="en-US" sz="2000" kern="1200" dirty="0"/>
        </a:p>
      </dsp:txBody>
      <dsp:txXfrm>
        <a:off x="33812" y="841435"/>
        <a:ext cx="6196016" cy="625016"/>
      </dsp:txXfrm>
    </dsp:sp>
    <dsp:sp modelId="{F494BB98-C8DC-45B4-99EF-2C5598A7A5AE}">
      <dsp:nvSpPr>
        <dsp:cNvPr id="0" name=""/>
        <dsp:cNvSpPr/>
      </dsp:nvSpPr>
      <dsp:spPr>
        <a:xfrm>
          <a:off x="0" y="1606824"/>
          <a:ext cx="6263640" cy="6926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Network</a:t>
          </a:r>
        </a:p>
      </dsp:txBody>
      <dsp:txXfrm>
        <a:off x="33812" y="1640636"/>
        <a:ext cx="6196016" cy="625016"/>
      </dsp:txXfrm>
    </dsp:sp>
    <dsp:sp modelId="{98D4B7F0-DEE9-4662-A93C-8BAC2E80A1D3}">
      <dsp:nvSpPr>
        <dsp:cNvPr id="0" name=""/>
        <dsp:cNvSpPr/>
      </dsp:nvSpPr>
      <dsp:spPr>
        <a:xfrm>
          <a:off x="0" y="2406024"/>
          <a:ext cx="6263640" cy="6926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Relational</a:t>
          </a:r>
          <a:endParaRPr lang="en-US" sz="2000" kern="1200" dirty="0"/>
        </a:p>
      </dsp:txBody>
      <dsp:txXfrm>
        <a:off x="33812" y="2439836"/>
        <a:ext cx="6196016" cy="625016"/>
      </dsp:txXfrm>
    </dsp:sp>
    <dsp:sp modelId="{AA9D2298-5DBE-4617-A291-E5EE8D8C0418}">
      <dsp:nvSpPr>
        <dsp:cNvPr id="0" name=""/>
        <dsp:cNvSpPr/>
      </dsp:nvSpPr>
      <dsp:spPr>
        <a:xfrm>
          <a:off x="0" y="3205223"/>
          <a:ext cx="6263640" cy="6926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Object-relational</a:t>
          </a:r>
        </a:p>
      </dsp:txBody>
      <dsp:txXfrm>
        <a:off x="33812" y="3239035"/>
        <a:ext cx="6196016" cy="625016"/>
      </dsp:txXfrm>
    </dsp:sp>
    <dsp:sp modelId="{C211C803-CDE9-4545-98C0-3B78929A77F3}">
      <dsp:nvSpPr>
        <dsp:cNvPr id="0" name=""/>
        <dsp:cNvSpPr/>
      </dsp:nvSpPr>
      <dsp:spPr>
        <a:xfrm>
          <a:off x="0" y="4004423"/>
          <a:ext cx="6263640" cy="69264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Object-role</a:t>
          </a:r>
          <a:endParaRPr lang="en-US" sz="2000" kern="1200" dirty="0"/>
        </a:p>
      </dsp:txBody>
      <dsp:txXfrm>
        <a:off x="33812" y="4038235"/>
        <a:ext cx="6196016" cy="625016"/>
      </dsp:txXfrm>
    </dsp:sp>
    <dsp:sp modelId="{63B30714-0073-4076-99A6-388D04013704}">
      <dsp:nvSpPr>
        <dsp:cNvPr id="0" name=""/>
        <dsp:cNvSpPr/>
      </dsp:nvSpPr>
      <dsp:spPr>
        <a:xfrm>
          <a:off x="0" y="4803623"/>
          <a:ext cx="6263640" cy="692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Star Schema</a:t>
          </a:r>
        </a:p>
      </dsp:txBody>
      <dsp:txXfrm>
        <a:off x="33812" y="4837435"/>
        <a:ext cx="6196016" cy="62501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F8416-9C6F-4790-A2BB-CE099B096167}" type="datetimeFigureOut">
              <a:rPr lang="en-IN" smtClean="0"/>
              <a:t>18-01-2022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CB42C-7B37-4497-A150-90A12487084F}" type="slidenum">
              <a:rPr lang="en-IN" smtClean="0"/>
              <a:t>‹#›</a:t>
            </a:fld>
            <a:endParaRPr lang="en-IN"/>
          </a:p>
        </p:txBody>
      </p:sp>
    </p:spTree>
    <p:extLst>
      <p:ext uri="{BB962C8B-B14F-4D97-AF65-F5344CB8AC3E}">
        <p14:creationId xmlns:p14="http://schemas.microsoft.com/office/powerpoint/2010/main" val="480518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Edgar_F._Codd"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Britton_Lee,_Inc." TargetMode="External"/><Relationship Id="rId5" Type="http://schemas.openxmlformats.org/officeDocument/2006/relationships/hyperlink" Target="https://en.wikipedia.org/wiki/Teradata" TargetMode="External"/><Relationship Id="rId4" Type="http://schemas.openxmlformats.org/officeDocument/2006/relationships/hyperlink" Target="https://en.wikipedia.org/wiki/IBM_System/38"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Relational_model" TargetMode="External"/><Relationship Id="rId3" Type="http://schemas.openxmlformats.org/officeDocument/2006/relationships/hyperlink" Target="https://en.wikipedia.org/wiki/Entity-relationship_model" TargetMode="External"/><Relationship Id="rId7" Type="http://schemas.openxmlformats.org/officeDocument/2006/relationships/hyperlink" Target="https://en.wikipedia.org/wiki/Entity_class"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en.wikipedia.org/wiki/Conceptual_schema" TargetMode="External"/><Relationship Id="rId11" Type="http://schemas.openxmlformats.org/officeDocument/2006/relationships/hyperlink" Target="https://en.wikipedia.org/wiki/Arrow" TargetMode="External"/><Relationship Id="rId5" Type="http://schemas.openxmlformats.org/officeDocument/2006/relationships/hyperlink" Target="https://en.wikipedia.org/wiki/Diagram" TargetMode="External"/><Relationship Id="rId10" Type="http://schemas.openxmlformats.org/officeDocument/2006/relationships/hyperlink" Target="https://en.wikipedia.org/wiki/Box" TargetMode="External"/><Relationship Id="rId4" Type="http://schemas.openxmlformats.org/officeDocument/2006/relationships/hyperlink" Target="https://en.wikipedia.org/wiki/Attribute_(computing)" TargetMode="External"/><Relationship Id="rId9" Type="http://schemas.openxmlformats.org/officeDocument/2006/relationships/hyperlink" Target="https://en.wikipedia.org/wiki/Integrity_constraint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Database_mode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en.wikipedia.org/wiki/Entity-relationship_mode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irebase.google.com/docs/database/web/structure-data"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ndex.php?title=Data_model&amp;action=edit&amp;section=2"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en.wikipedia.org/wiki/Information_system" TargetMode="External"/><Relationship Id="rId4" Type="http://schemas.openxmlformats.org/officeDocument/2006/relationships/hyperlink" Target="https://en.wikipedia.org/wiki/Data_model#cite_note-MW99-8"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NSI"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Physical_data_model" TargetMode="External"/><Relationship Id="rId5" Type="http://schemas.openxmlformats.org/officeDocument/2006/relationships/hyperlink" Target="https://en.wikipedia.org/wiki/Logical_data_model" TargetMode="External"/><Relationship Id="rId4" Type="http://schemas.openxmlformats.org/officeDocument/2006/relationships/hyperlink" Target="https://en.wikipedia.org/wiki/Conceptual_data_model"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Activity_diagram" TargetMode="External"/><Relationship Id="rId3" Type="http://schemas.openxmlformats.org/officeDocument/2006/relationships/hyperlink" Target="https://en.wikipedia.org/wiki/Software_engineering" TargetMode="External"/><Relationship Id="rId7" Type="http://schemas.openxmlformats.org/officeDocument/2006/relationships/hyperlink" Target="https://en.wikipedia.org/wiki/Requirement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Conceptual_data_model" TargetMode="External"/><Relationship Id="rId5" Type="http://schemas.openxmlformats.org/officeDocument/2006/relationships/hyperlink" Target="https://en.wikipedia.org/wiki/Data_model#cite_note-WBD04-19" TargetMode="External"/><Relationship Id="rId4" Type="http://schemas.openxmlformats.org/officeDocument/2006/relationships/hyperlink" Target="https://en.wikipedia.org/wiki/Requirement" TargetMode="External"/><Relationship Id="rId9" Type="http://schemas.openxmlformats.org/officeDocument/2006/relationships/hyperlink" Target="https://en.wikipedia.org/wiki/Database_desig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77ae687167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77ae687167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1960-70</a:t>
            </a:r>
          </a:p>
          <a:p>
            <a:pPr marL="0" lvl="0" indent="0" algn="l" rtl="0">
              <a:spcBef>
                <a:spcPts val="0"/>
              </a:spcBef>
              <a:spcAft>
                <a:spcPts val="0"/>
              </a:spcAft>
              <a:buNone/>
            </a:pPr>
            <a:r>
              <a:rPr lang="en-US" dirty="0"/>
              <a:t>COBOL – by Integrated Data store group by Charles Bachman </a:t>
            </a:r>
          </a:p>
          <a:p>
            <a:pPr marL="0" lvl="0" indent="0" algn="l" rtl="0">
              <a:spcBef>
                <a:spcPts val="0"/>
              </a:spcBef>
              <a:spcAft>
                <a:spcPts val="0"/>
              </a:spcAft>
              <a:buNone/>
            </a:pPr>
            <a:r>
              <a:rPr lang="en-US" dirty="0"/>
              <a:t>CODASYL-based on t</a:t>
            </a:r>
            <a:r>
              <a:rPr lang="en-US" b="0" i="0" dirty="0">
                <a:solidFill>
                  <a:srgbClr val="202122"/>
                </a:solidFill>
                <a:effectLst/>
                <a:latin typeface="Arial" panose="020B0604020202020204" pitchFamily="34" charset="0"/>
              </a:rPr>
              <a:t>he ability to navigate around a linked data set which was formed into a large network. </a:t>
            </a:r>
          </a:p>
          <a:p>
            <a:pPr marL="0" lvl="0" indent="0" algn="l" rtl="0">
              <a:spcBef>
                <a:spcPts val="0"/>
              </a:spcBef>
              <a:spcAft>
                <a:spcPts val="0"/>
              </a:spcAft>
              <a:buNone/>
            </a:pPr>
            <a:r>
              <a:rPr lang="en-US" b="0" i="0" dirty="0">
                <a:solidFill>
                  <a:srgbClr val="202122"/>
                </a:solidFill>
                <a:effectLst/>
                <a:latin typeface="Arial" panose="020B0604020202020204" pitchFamily="34" charset="0"/>
              </a:rPr>
              <a:t>IMS- Integrated Management system used a strict hierarchy for its model of data navigation instead of CODASYL's network model</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r>
              <a:rPr lang="en-US" b="0" i="0" dirty="0">
                <a:solidFill>
                  <a:srgbClr val="202122"/>
                </a:solidFill>
                <a:effectLst/>
                <a:latin typeface="Arial" panose="020B0604020202020204" pitchFamily="34" charset="0"/>
              </a:rPr>
              <a:t>-------------------------</a:t>
            </a:r>
          </a:p>
          <a:p>
            <a:pPr marL="0" lvl="0" indent="0" algn="l" rtl="0">
              <a:spcBef>
                <a:spcPts val="0"/>
              </a:spcBef>
              <a:spcAft>
                <a:spcPts val="0"/>
              </a:spcAft>
              <a:buNone/>
            </a:pPr>
            <a:r>
              <a:rPr lang="en-US" b="0" i="0" dirty="0">
                <a:solidFill>
                  <a:srgbClr val="202122"/>
                </a:solidFill>
                <a:effectLst/>
                <a:latin typeface="Arial" panose="020B0604020202020204" pitchFamily="34" charset="0"/>
              </a:rPr>
              <a:t>1970-80</a:t>
            </a:r>
          </a:p>
          <a:p>
            <a:pPr marL="0" lvl="0" indent="0" algn="l" rtl="0">
              <a:spcBef>
                <a:spcPts val="0"/>
              </a:spcBef>
              <a:spcAft>
                <a:spcPts val="0"/>
              </a:spcAft>
              <a:buNone/>
            </a:pPr>
            <a:r>
              <a:rPr lang="en-IN" b="0" i="0" u="none" strike="noStrike" dirty="0">
                <a:solidFill>
                  <a:srgbClr val="0645AD"/>
                </a:solidFill>
                <a:effectLst/>
                <a:latin typeface="Arial" panose="020B0604020202020204" pitchFamily="34" charset="0"/>
                <a:hlinkClick r:id="rId3" tooltip="Edgar F. Codd"/>
              </a:rPr>
              <a:t>Edgar F. Codd</a:t>
            </a:r>
            <a:r>
              <a:rPr lang="en-US" b="0" i="0" u="none" strike="noStrike" dirty="0">
                <a:solidFill>
                  <a:srgbClr val="202122"/>
                </a:solidFill>
                <a:effectLst/>
                <a:latin typeface="Arial" panose="020B0604020202020204" pitchFamily="34" charset="0"/>
              </a:rPr>
              <a:t> from IBM was involved in development of hard disk, data was organized in tables using primary key.</a:t>
            </a:r>
          </a:p>
          <a:p>
            <a:pPr marL="0" lvl="0" indent="0" algn="l" rtl="0">
              <a:spcBef>
                <a:spcPts val="0"/>
              </a:spcBef>
              <a:spcAft>
                <a:spcPts val="0"/>
              </a:spcAft>
              <a:buNone/>
            </a:pPr>
            <a:r>
              <a:rPr lang="en-US" b="1" i="0" u="none" strike="noStrike" dirty="0">
                <a:solidFill>
                  <a:srgbClr val="202122"/>
                </a:solidFill>
                <a:effectLst/>
                <a:latin typeface="Arial" panose="020B0604020202020204" pitchFamily="34" charset="0"/>
              </a:rPr>
              <a:t>MICRO</a:t>
            </a:r>
            <a:r>
              <a:rPr lang="en-US" b="0" i="0" u="none" strike="noStrike" dirty="0">
                <a:solidFill>
                  <a:srgbClr val="202122"/>
                </a:solidFill>
                <a:effectLst/>
                <a:latin typeface="Arial" panose="020B0604020202020204" pitchFamily="34" charset="0"/>
              </a:rPr>
              <a:t>-MICRO was used to manage very large data sets by the US Department of Labor, the U.S. Environmental Protection Agency, and researchers from the University of Alberta, the University of Michigan, and Wayne State University. It ran on IBM mainframe computers using the Michigan Terminal System.[17] The system remained in production until 1998.</a:t>
            </a:r>
          </a:p>
          <a:p>
            <a:pPr marL="0" lvl="0" indent="0" algn="l" rtl="0">
              <a:spcBef>
                <a:spcPts val="0"/>
              </a:spcBef>
              <a:spcAft>
                <a:spcPts val="0"/>
              </a:spcAft>
              <a:buNone/>
            </a:pPr>
            <a:endParaRPr lang="en-US" b="0" i="0" u="none" strike="noStrike" dirty="0">
              <a:solidFill>
                <a:srgbClr val="202122"/>
              </a:solidFill>
              <a:effectLst/>
              <a:latin typeface="Arial" panose="020B0604020202020204" pitchFamily="34" charset="0"/>
            </a:endParaRPr>
          </a:p>
          <a:p>
            <a:pPr marL="0" lvl="0" indent="0" algn="l" rtl="0">
              <a:spcBef>
                <a:spcPts val="0"/>
              </a:spcBef>
              <a:spcAft>
                <a:spcPts val="0"/>
              </a:spcAft>
              <a:buNone/>
            </a:pPr>
            <a:r>
              <a:rPr lang="en-US" b="0" i="0" u="none" strike="noStrike" dirty="0">
                <a:solidFill>
                  <a:srgbClr val="202122"/>
                </a:solidFill>
                <a:effectLst/>
                <a:latin typeface="Arial" panose="020B0604020202020204" pitchFamily="34" charset="0"/>
              </a:rPr>
              <a:t>Integrated Approach- </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IBM System/38"/>
              </a:rPr>
              <a:t>IBM System/38</a:t>
            </a:r>
            <a:r>
              <a:rPr lang="en-US" b="0" i="0" dirty="0">
                <a:solidFill>
                  <a:srgbClr val="202122"/>
                </a:solidFill>
                <a:effectLst/>
                <a:latin typeface="Arial" panose="020B0604020202020204" pitchFamily="34" charset="0"/>
              </a:rPr>
              <a:t>, the early offering of </a:t>
            </a:r>
            <a:r>
              <a:rPr lang="en-US" b="0" i="0" u="none" strike="noStrike" dirty="0">
                <a:solidFill>
                  <a:srgbClr val="0645AD"/>
                </a:solidFill>
                <a:effectLst/>
                <a:latin typeface="Arial" panose="020B0604020202020204" pitchFamily="34" charset="0"/>
                <a:hlinkClick r:id="rId5" tooltip="Turing Award"/>
              </a:rPr>
              <a:t>Teradata</a:t>
            </a:r>
            <a:r>
              <a:rPr lang="en-US" b="0" i="0" dirty="0">
                <a:solidFill>
                  <a:srgbClr val="202122"/>
                </a:solidFill>
                <a:effectLst/>
                <a:latin typeface="Arial" panose="020B0604020202020204" pitchFamily="34" charset="0"/>
              </a:rPr>
              <a:t>, and the </a:t>
            </a:r>
            <a:r>
              <a:rPr lang="en-US" b="0" i="0" u="none" strike="noStrike" dirty="0">
                <a:solidFill>
                  <a:srgbClr val="0645AD"/>
                </a:solidFill>
                <a:effectLst/>
                <a:latin typeface="Arial" panose="020B0604020202020204" pitchFamily="34" charset="0"/>
                <a:hlinkClick r:id="rId6"/>
              </a:rPr>
              <a:t>Britton Lee, Inc.</a:t>
            </a:r>
            <a:r>
              <a:rPr lang="en-US" b="0" i="0" dirty="0">
                <a:solidFill>
                  <a:srgbClr val="202122"/>
                </a:solidFill>
                <a:effectLst/>
                <a:latin typeface="Arial" panose="020B0604020202020204" pitchFamily="34" charset="0"/>
              </a:rPr>
              <a:t> database machine.</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r>
              <a:rPr lang="en-US" b="0" i="0" dirty="0">
                <a:solidFill>
                  <a:srgbClr val="202122"/>
                </a:solidFill>
                <a:effectLst/>
                <a:latin typeface="Arial" panose="020B0604020202020204" pitchFamily="34" charset="0"/>
              </a:rPr>
              <a:t>Oracle earlier version was developed</a:t>
            </a:r>
          </a:p>
          <a:p>
            <a:pPr marL="0" lvl="0" indent="0" algn="l" rtl="0">
              <a:spcBef>
                <a:spcPts val="0"/>
              </a:spcBef>
              <a:spcAft>
                <a:spcPts val="0"/>
              </a:spcAft>
              <a:buNone/>
            </a:pPr>
            <a:r>
              <a:rPr lang="en-US" b="0" i="0" dirty="0">
                <a:solidFill>
                  <a:srgbClr val="202122"/>
                </a:solidFill>
                <a:effectLst/>
                <a:latin typeface="Arial" panose="020B0604020202020204" pitchFamily="34" charset="0"/>
              </a:rPr>
              <a:t>Ingress now known as </a:t>
            </a:r>
            <a:r>
              <a:rPr lang="en-US" b="0" i="0" dirty="0" err="1">
                <a:solidFill>
                  <a:srgbClr val="202122"/>
                </a:solidFill>
                <a:effectLst/>
                <a:latin typeface="Arial" panose="020B0604020202020204" pitchFamily="34" charset="0"/>
              </a:rPr>
              <a:t>Postgresql</a:t>
            </a:r>
            <a:r>
              <a:rPr lang="en-US" b="0" i="0" dirty="0">
                <a:solidFill>
                  <a:srgbClr val="202122"/>
                </a:solidFill>
                <a:effectLst/>
                <a:latin typeface="Arial" panose="020B0604020202020204" pitchFamily="34" charset="0"/>
              </a:rPr>
              <a:t> was developed</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15</a:t>
            </a:fld>
            <a:endParaRPr lang="en-IN"/>
          </a:p>
        </p:txBody>
      </p:sp>
    </p:spTree>
    <p:extLst>
      <p:ext uri="{BB962C8B-B14F-4D97-AF65-F5344CB8AC3E}">
        <p14:creationId xmlns:p14="http://schemas.microsoft.com/office/powerpoint/2010/main" val="3849742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Aft>
                <a:spcPts val="600"/>
              </a:spcAft>
              <a:buFont typeface="Arial" panose="020B0604020202020204" pitchFamily="34" charset="0"/>
              <a:buChar char="•"/>
            </a:pPr>
            <a:r>
              <a:rPr lang="en-US" sz="1200" b="0" i="0" dirty="0">
                <a:effectLst/>
              </a:rPr>
              <a:t>Data structure diagrams are an extension of the </a:t>
            </a:r>
            <a:r>
              <a:rPr lang="en-US" sz="1200" b="0" i="0" u="none" strike="noStrike" dirty="0">
                <a:effectLst/>
                <a:hlinkClick r:id="rId3"/>
              </a:rPr>
              <a:t>entity-relationship model</a:t>
            </a:r>
            <a:r>
              <a:rPr lang="en-US" sz="1200" b="0" i="0" dirty="0">
                <a:effectLst/>
              </a:rPr>
              <a:t> (ER model). </a:t>
            </a:r>
          </a:p>
          <a:p>
            <a:pPr indent="-228600">
              <a:lnSpc>
                <a:spcPct val="90000"/>
              </a:lnSpc>
              <a:spcAft>
                <a:spcPts val="600"/>
              </a:spcAft>
              <a:buFont typeface="Arial" panose="020B0604020202020204" pitchFamily="34" charset="0"/>
              <a:buChar char="•"/>
            </a:pPr>
            <a:r>
              <a:rPr lang="en-US" sz="1200" b="0" i="0" dirty="0">
                <a:effectLst/>
              </a:rPr>
              <a:t>In DSDs, </a:t>
            </a:r>
            <a:r>
              <a:rPr lang="en-US" sz="1200" b="0" i="0" u="none" strike="noStrike" dirty="0">
                <a:effectLst/>
                <a:hlinkClick r:id="rId4" tooltip="Attribute (computing)"/>
              </a:rPr>
              <a:t>attributes</a:t>
            </a:r>
            <a:r>
              <a:rPr lang="en-US" sz="1200" b="0" i="0" dirty="0">
                <a:effectLst/>
              </a:rPr>
              <a:t> are specified inside the entity boxes rather than outside of them, while relationships are drawn as boxes composed of attributes which specify the constraints that bind entities together. </a:t>
            </a:r>
          </a:p>
          <a:p>
            <a:pPr indent="-228600">
              <a:lnSpc>
                <a:spcPct val="90000"/>
              </a:lnSpc>
              <a:spcAft>
                <a:spcPts val="600"/>
              </a:spcAft>
              <a:buFont typeface="Arial" panose="020B0604020202020204" pitchFamily="34" charset="0"/>
              <a:buChar char="•"/>
            </a:pPr>
            <a:r>
              <a:rPr lang="en-US" sz="1200" b="0" i="0" dirty="0">
                <a:effectLst/>
              </a:rPr>
              <a:t>DSDs differ from the ER model in that the ER model focuses on the relationships between different entities, whereas DSDs focus on the relationships of the elements within an entity and enable users to fully see the links and relationships between each entity.’</a:t>
            </a:r>
          </a:p>
          <a:p>
            <a:pPr indent="-228600">
              <a:lnSpc>
                <a:spcPct val="90000"/>
              </a:lnSpc>
              <a:spcAft>
                <a:spcPts val="600"/>
              </a:spcAft>
              <a:buFont typeface="Arial" panose="020B0604020202020204" pitchFamily="34" charset="0"/>
              <a:buChar char="•"/>
            </a:pPr>
            <a:r>
              <a:rPr lang="en-US" sz="1200" b="0" i="0" dirty="0">
                <a:effectLst/>
              </a:rPr>
              <a:t>A data structure diagram (DSD) is a </a:t>
            </a:r>
            <a:r>
              <a:rPr lang="en-US" sz="1200" b="0" i="0" u="none" strike="noStrike" dirty="0">
                <a:effectLst/>
                <a:hlinkClick r:id="rId5" tooltip="Diagram"/>
              </a:rPr>
              <a:t>diagram</a:t>
            </a:r>
            <a:r>
              <a:rPr lang="en-US" sz="1200" b="0" i="0" dirty="0">
                <a:effectLst/>
              </a:rPr>
              <a:t> and data model used to describe </a:t>
            </a:r>
            <a:r>
              <a:rPr lang="en-US" sz="1200" b="0" i="0" u="none" strike="noStrike" dirty="0">
                <a:effectLst/>
                <a:hlinkClick r:id="rId6" tooltip="Object-relational model"/>
              </a:rPr>
              <a:t>conceptual data models</a:t>
            </a:r>
            <a:r>
              <a:rPr lang="en-US" sz="1200" b="0" i="0" dirty="0">
                <a:effectLst/>
              </a:rPr>
              <a:t> by providing graphical notations which document </a:t>
            </a:r>
            <a:r>
              <a:rPr lang="en-US" sz="1200" b="0" i="0" u="none" strike="noStrike" dirty="0">
                <a:effectLst/>
                <a:hlinkClick r:id="rId7" tooltip="Entity class"/>
              </a:rPr>
              <a:t>entities</a:t>
            </a:r>
            <a:r>
              <a:rPr lang="en-US" sz="1200" b="0" i="0" dirty="0">
                <a:effectLst/>
              </a:rPr>
              <a:t> and their </a:t>
            </a:r>
            <a:r>
              <a:rPr lang="en-US" sz="1200" b="0" i="0" u="none" strike="noStrike" dirty="0">
                <a:effectLst/>
                <a:hlinkClick r:id="rId8" tooltip="Relational model"/>
              </a:rPr>
              <a:t>relationships</a:t>
            </a:r>
            <a:r>
              <a:rPr lang="en-US" sz="1200" b="0" i="0" dirty="0">
                <a:effectLst/>
              </a:rPr>
              <a:t>, and the </a:t>
            </a:r>
            <a:r>
              <a:rPr lang="en-US" sz="1200" b="0" i="0" u="none" strike="noStrike" dirty="0">
                <a:effectLst/>
                <a:hlinkClick r:id="rId9" tooltip="Integrity constraints"/>
              </a:rPr>
              <a:t>constraints</a:t>
            </a:r>
            <a:r>
              <a:rPr lang="en-US" sz="1200" b="0" i="0" dirty="0">
                <a:effectLst/>
              </a:rPr>
              <a:t> that bind them. </a:t>
            </a:r>
          </a:p>
          <a:p>
            <a:pPr indent="-228600">
              <a:lnSpc>
                <a:spcPct val="90000"/>
              </a:lnSpc>
              <a:spcAft>
                <a:spcPts val="600"/>
              </a:spcAft>
              <a:buFont typeface="Arial" panose="020B0604020202020204" pitchFamily="34" charset="0"/>
              <a:buChar char="•"/>
            </a:pPr>
            <a:r>
              <a:rPr lang="en-US" sz="1200" b="0" i="0" dirty="0">
                <a:effectLst/>
              </a:rPr>
              <a:t>The basic graphic elements of DSDs are </a:t>
            </a:r>
            <a:r>
              <a:rPr lang="en-US" sz="1200" b="0" i="0" u="none" strike="noStrike" dirty="0">
                <a:effectLst/>
                <a:hlinkClick r:id="rId10" tooltip="Box"/>
              </a:rPr>
              <a:t>boxes</a:t>
            </a:r>
            <a:r>
              <a:rPr lang="en-US" sz="1200" b="0" i="0" dirty="0">
                <a:effectLst/>
              </a:rPr>
              <a:t>, representing entities, and </a:t>
            </a:r>
            <a:r>
              <a:rPr lang="en-US" sz="1200" b="0" i="0" u="none" strike="noStrike" dirty="0">
                <a:effectLst/>
                <a:hlinkClick r:id="rId11" tooltip="Arrow"/>
              </a:rPr>
              <a:t>arrows</a:t>
            </a:r>
            <a:r>
              <a:rPr lang="en-US" sz="1200" b="0" i="0" dirty="0">
                <a:effectLst/>
              </a:rPr>
              <a:t>, representing relationships. Data structure diagrams are most useful for documenting complex data entities.</a:t>
            </a:r>
            <a:endParaRPr lang="en-US" sz="1200" dirty="0"/>
          </a:p>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22</a:t>
            </a:fld>
            <a:endParaRPr lang="en-IN"/>
          </a:p>
        </p:txBody>
      </p:sp>
    </p:spTree>
    <p:extLst>
      <p:ext uri="{BB962C8B-B14F-4D97-AF65-F5344CB8AC3E}">
        <p14:creationId xmlns:p14="http://schemas.microsoft.com/office/powerpoint/2010/main" val="893015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effectLst/>
              </a:rPr>
              <a:t>Database design</a:t>
            </a:r>
            <a:r>
              <a:rPr lang="en-US" sz="1200" b="0" i="0" dirty="0">
                <a:effectLst/>
              </a:rPr>
              <a:t> is the organization of data according to a </a:t>
            </a:r>
            <a:r>
              <a:rPr lang="en-US" sz="1200" b="0" i="0" u="none" strike="noStrike" dirty="0">
                <a:effectLst/>
                <a:hlinkClick r:id="rId3"/>
              </a:rPr>
              <a:t>database model</a:t>
            </a:r>
            <a:r>
              <a:rPr lang="en-US" sz="1200" b="0" i="0" dirty="0">
                <a:effectLst/>
              </a:rPr>
              <a:t>. The designer determines what data must be stored and how the data elements interrelate. With this information, they can begin to fit the data to the database model. Database design involves classifying data and identifying interrelationships.</a:t>
            </a:r>
          </a:p>
          <a:p>
            <a:pPr marL="285750" indent="-285750" algn="l">
              <a:spcAft>
                <a:spcPts val="600"/>
              </a:spcAft>
              <a:buFont typeface="Arial" panose="020B0604020202020204" pitchFamily="34" charset="0"/>
              <a:buChar char="•"/>
            </a:pPr>
            <a:r>
              <a:rPr lang="en-US" b="0" i="0" dirty="0">
                <a:solidFill>
                  <a:srgbClr val="202122"/>
                </a:solidFill>
                <a:effectLst/>
                <a:latin typeface="Arial" panose="020B0604020202020204" pitchFamily="34" charset="0"/>
              </a:rPr>
              <a:t>Database designs also include ER (</a:t>
            </a:r>
            <a:r>
              <a:rPr lang="en-US" b="0" i="0" u="none" strike="noStrike" dirty="0">
                <a:solidFill>
                  <a:srgbClr val="0645AD"/>
                </a:solidFill>
                <a:effectLst/>
                <a:latin typeface="Arial" panose="020B0604020202020204" pitchFamily="34" charset="0"/>
                <a:hlinkClick r:id="rId4" tooltip="Entity-relationship model"/>
              </a:rPr>
              <a:t>entity-relationship model</a:t>
            </a:r>
            <a:r>
              <a:rPr lang="en-US" b="0" i="0" dirty="0">
                <a:solidFill>
                  <a:srgbClr val="202122"/>
                </a:solidFill>
                <a:effectLst/>
                <a:latin typeface="Arial" panose="020B0604020202020204" pitchFamily="34" charset="0"/>
              </a:rPr>
              <a:t>) diagrams which is a diagram that helps to design databases in an efficient way.</a:t>
            </a:r>
          </a:p>
          <a:p>
            <a:pPr marL="285750" indent="-285750" algn="l">
              <a:spcAft>
                <a:spcPts val="600"/>
              </a:spcAft>
              <a:buFont typeface="Arial" panose="020B0604020202020204" pitchFamily="34" charset="0"/>
              <a:buChar char="•"/>
            </a:pPr>
            <a:r>
              <a:rPr lang="en-US" b="0" i="0" dirty="0">
                <a:solidFill>
                  <a:srgbClr val="202122"/>
                </a:solidFill>
                <a:effectLst/>
                <a:latin typeface="Arial" panose="020B0604020202020204" pitchFamily="34" charset="0"/>
              </a:rPr>
              <a:t>Attributes in ER diagrams are usually modeled as an </a:t>
            </a:r>
          </a:p>
          <a:p>
            <a:pPr marL="285750" indent="-285750" algn="l">
              <a:spcAft>
                <a:spcPts val="600"/>
              </a:spcAft>
              <a:buFont typeface="Arial" panose="020B0604020202020204" pitchFamily="34" charset="0"/>
              <a:buChar char="•"/>
            </a:pPr>
            <a:r>
              <a:rPr lang="en-US" b="0" i="0" dirty="0">
                <a:solidFill>
                  <a:srgbClr val="202122"/>
                </a:solidFill>
                <a:effectLst/>
                <a:latin typeface="Arial" panose="020B0604020202020204" pitchFamily="34" charset="0"/>
              </a:rPr>
              <a:t>oval with the name of the attribute, linked to the entity or relationship that contains the attribute.</a:t>
            </a:r>
          </a:p>
          <a:p>
            <a:pPr marL="285750" indent="-285750" algn="l">
              <a:spcAft>
                <a:spcPts val="600"/>
              </a:spcAft>
              <a:buFont typeface="Arial" panose="020B0604020202020204" pitchFamily="34" charset="0"/>
              <a:buChar char="•"/>
            </a:pPr>
            <a:r>
              <a:rPr lang="en-US" b="0" i="0" dirty="0">
                <a:solidFill>
                  <a:srgbClr val="202122"/>
                </a:solidFill>
                <a:effectLst/>
                <a:latin typeface="Arial" panose="020B0604020202020204" pitchFamily="34" charset="0"/>
              </a:rPr>
              <a:t>ER models are commonly used in information system design; for example, they are used to describe information requirements and / or the types of information to be stored in the database during the conceptual structure design phase.</a:t>
            </a:r>
          </a:p>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23</a:t>
            </a:fld>
            <a:endParaRPr lang="en-IN"/>
          </a:p>
        </p:txBody>
      </p:sp>
    </p:spTree>
    <p:extLst>
      <p:ext uri="{BB962C8B-B14F-4D97-AF65-F5344CB8AC3E}">
        <p14:creationId xmlns:p14="http://schemas.microsoft.com/office/powerpoint/2010/main" val="288665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https://db-engines.com/en/system/CouchDB%3BMongoDB%3BMySQL</a:t>
            </a:r>
          </a:p>
        </p:txBody>
      </p:sp>
      <p:sp>
        <p:nvSpPr>
          <p:cNvPr id="4" name="Slide Number Placeholder 3"/>
          <p:cNvSpPr>
            <a:spLocks noGrp="1"/>
          </p:cNvSpPr>
          <p:nvPr>
            <p:ph type="sldNum" sz="quarter" idx="5"/>
          </p:nvPr>
        </p:nvSpPr>
        <p:spPr/>
        <p:txBody>
          <a:bodyPr/>
          <a:lstStyle/>
          <a:p>
            <a:fld id="{BA3CB42C-7B37-4497-A150-90A12487084F}" type="slidenum">
              <a:rPr lang="en-IN" smtClean="0"/>
              <a:t>24</a:t>
            </a:fld>
            <a:endParaRPr lang="en-IN"/>
          </a:p>
        </p:txBody>
      </p:sp>
    </p:spTree>
    <p:extLst>
      <p:ext uri="{BB962C8B-B14F-4D97-AF65-F5344CB8AC3E}">
        <p14:creationId xmlns:p14="http://schemas.microsoft.com/office/powerpoint/2010/main" val="1190002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25</a:t>
            </a:fld>
            <a:endParaRPr lang="en-IN"/>
          </a:p>
        </p:txBody>
      </p:sp>
    </p:spTree>
    <p:extLst>
      <p:ext uri="{BB962C8B-B14F-4D97-AF65-F5344CB8AC3E}">
        <p14:creationId xmlns:p14="http://schemas.microsoft.com/office/powerpoint/2010/main" val="3300037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27</a:t>
            </a:fld>
            <a:endParaRPr lang="en-IN"/>
          </a:p>
        </p:txBody>
      </p:sp>
    </p:spTree>
    <p:extLst>
      <p:ext uri="{BB962C8B-B14F-4D97-AF65-F5344CB8AC3E}">
        <p14:creationId xmlns:p14="http://schemas.microsoft.com/office/powerpoint/2010/main" val="121484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works</a:t>
            </a:r>
          </a:p>
          <a:p>
            <a:pPr indent="-228600">
              <a:lnSpc>
                <a:spcPct val="90000"/>
              </a:lnSpc>
              <a:spcAft>
                <a:spcPts val="600"/>
              </a:spcAft>
              <a:buFont typeface="Arial" panose="020B0604020202020204" pitchFamily="34" charset="0"/>
              <a:buChar char="•"/>
            </a:pPr>
            <a:r>
              <a:rPr lang="en-US" sz="1200" b="0" i="0" dirty="0">
                <a:effectLst/>
              </a:rPr>
              <a:t>The Firebase Realtime Database lets you build rich, collaborative applications by allowing secure access to the database directly from client-side code. Data is persisted locally, and even while offline, </a:t>
            </a:r>
            <a:r>
              <a:rPr lang="en-US" sz="1200" b="0" i="0" dirty="0" err="1">
                <a:effectLst/>
              </a:rPr>
              <a:t>realtime</a:t>
            </a:r>
            <a:r>
              <a:rPr lang="en-US" sz="1200" b="0" i="0" dirty="0">
                <a:effectLst/>
              </a:rPr>
              <a:t> events continue to fire, giving the end user a responsive experience. When the device regains connection, the Realtime Database synchronizes the local data changes with the remote updates that occurred while the client was offline, merging any conflicts automatically.</a:t>
            </a:r>
          </a:p>
          <a:p>
            <a:pPr indent="-228600">
              <a:lnSpc>
                <a:spcPct val="90000"/>
              </a:lnSpc>
              <a:spcAft>
                <a:spcPts val="600"/>
              </a:spcAft>
              <a:buFont typeface="Arial" panose="020B0604020202020204" pitchFamily="34" charset="0"/>
              <a:buChar char="•"/>
            </a:pPr>
            <a:r>
              <a:rPr lang="en-US" sz="1200" b="0" i="0" dirty="0">
                <a:effectLst/>
              </a:rPr>
              <a:t>The Realtime Database provides a flexible, expression-based rules language, called Firebase Realtime Database Security Rules, to define how your data should be structured and when data can be read from or written to. When integrated with Firebase Authentication, developers can define who has access to what data, and how they can access it.</a:t>
            </a:r>
          </a:p>
          <a:p>
            <a:pPr indent="-228600">
              <a:lnSpc>
                <a:spcPct val="90000"/>
              </a:lnSpc>
              <a:spcAft>
                <a:spcPts val="600"/>
              </a:spcAft>
              <a:buFont typeface="Arial" panose="020B0604020202020204" pitchFamily="34" charset="0"/>
              <a:buChar char="•"/>
            </a:pPr>
            <a:r>
              <a:rPr lang="en-US" sz="1200" b="0" i="0" dirty="0">
                <a:effectLst/>
              </a:rPr>
              <a:t>The Realtime Database is a NoSQL database and as such has different optimizations and functionality compared to a relational database. The Realtime Database API is designed to only allow operations that can be executed quickly. This enables you to build a great real-time experience that can serve millions of users without compromising on responsiveness. Because of this, it is important to think about how users need to access your data and then </a:t>
            </a:r>
            <a:r>
              <a:rPr lang="en-US" sz="1200" b="0" i="0" dirty="0">
                <a:effectLst/>
                <a:hlinkClick r:id="rId3"/>
              </a:rPr>
              <a:t>structure it accordingly</a:t>
            </a:r>
            <a:r>
              <a:rPr lang="en-US" sz="1200" b="0" i="0" dirty="0">
                <a:effectLst/>
              </a:rPr>
              <a:t>.</a:t>
            </a:r>
          </a:p>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31</a:t>
            </a:fld>
            <a:endParaRPr lang="en-IN"/>
          </a:p>
        </p:txBody>
      </p:sp>
    </p:spTree>
    <p:extLst>
      <p:ext uri="{BB962C8B-B14F-4D97-AF65-F5344CB8AC3E}">
        <p14:creationId xmlns:p14="http://schemas.microsoft.com/office/powerpoint/2010/main" val="1033379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32</a:t>
            </a:fld>
            <a:endParaRPr lang="en-IN"/>
          </a:p>
        </p:txBody>
      </p:sp>
    </p:spTree>
    <p:extLst>
      <p:ext uri="{BB962C8B-B14F-4D97-AF65-F5344CB8AC3E}">
        <p14:creationId xmlns:p14="http://schemas.microsoft.com/office/powerpoint/2010/main" val="3882053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33</a:t>
            </a:fld>
            <a:endParaRPr lang="en-IN"/>
          </a:p>
        </p:txBody>
      </p:sp>
    </p:spTree>
    <p:extLst>
      <p:ext uri="{BB962C8B-B14F-4D97-AF65-F5344CB8AC3E}">
        <p14:creationId xmlns:p14="http://schemas.microsoft.com/office/powerpoint/2010/main" val="81678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5</a:t>
            </a:fld>
            <a:endParaRPr lang="en-IN"/>
          </a:p>
        </p:txBody>
      </p:sp>
    </p:spTree>
    <p:extLst>
      <p:ext uri="{BB962C8B-B14F-4D97-AF65-F5344CB8AC3E}">
        <p14:creationId xmlns:p14="http://schemas.microsoft.com/office/powerpoint/2010/main" val="357196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6</a:t>
            </a:fld>
            <a:endParaRPr lang="en-IN"/>
          </a:p>
        </p:txBody>
      </p:sp>
    </p:spTree>
    <p:extLst>
      <p:ext uri="{BB962C8B-B14F-4D97-AF65-F5344CB8AC3E}">
        <p14:creationId xmlns:p14="http://schemas.microsoft.com/office/powerpoint/2010/main" val="197586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7</a:t>
            </a:fld>
            <a:endParaRPr lang="en-IN"/>
          </a:p>
        </p:txBody>
      </p:sp>
    </p:spTree>
    <p:extLst>
      <p:ext uri="{BB962C8B-B14F-4D97-AF65-F5344CB8AC3E}">
        <p14:creationId xmlns:p14="http://schemas.microsoft.com/office/powerpoint/2010/main" val="223310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8</a:t>
            </a:fld>
            <a:endParaRPr lang="en-IN"/>
          </a:p>
        </p:txBody>
      </p:sp>
    </p:spTree>
    <p:extLst>
      <p:ext uri="{BB962C8B-B14F-4D97-AF65-F5344CB8AC3E}">
        <p14:creationId xmlns:p14="http://schemas.microsoft.com/office/powerpoint/2010/main" val="2177636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9</a:t>
            </a:fld>
            <a:endParaRPr lang="en-IN"/>
          </a:p>
        </p:txBody>
      </p:sp>
    </p:spTree>
    <p:extLst>
      <p:ext uri="{BB962C8B-B14F-4D97-AF65-F5344CB8AC3E}">
        <p14:creationId xmlns:p14="http://schemas.microsoft.com/office/powerpoint/2010/main" val="267089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Arial" panose="020B0604020202020204" pitchFamily="34" charset="0"/>
              </a:rPr>
              <a:t>The role of data models</a:t>
            </a:r>
            <a:r>
              <a:rPr lang="en-US" b="0" i="0" dirty="0">
                <a:solidFill>
                  <a:srgbClr val="54595D"/>
                </a:solidFill>
                <a:effectLst/>
                <a:latin typeface="Arial" panose="020B0604020202020204" pitchFamily="34" charset="0"/>
              </a:rPr>
              <a:t>[</a:t>
            </a:r>
            <a:r>
              <a:rPr lang="en-US" b="0" i="0" u="none" strike="noStrike" dirty="0">
                <a:solidFill>
                  <a:srgbClr val="0645AD"/>
                </a:solidFill>
                <a:effectLst/>
                <a:latin typeface="Arial" panose="020B0604020202020204" pitchFamily="34" charset="0"/>
                <a:hlinkClick r:id="rId3" tooltip="Edit section: The role of data models"/>
              </a:rPr>
              <a:t>edit</a:t>
            </a:r>
            <a:r>
              <a:rPr lang="en-US" b="0" i="0" dirty="0">
                <a:solidFill>
                  <a:srgbClr val="54595D"/>
                </a:solidFill>
                <a:effectLst/>
                <a:latin typeface="Arial" panose="020B0604020202020204" pitchFamily="34" charset="0"/>
              </a:rPr>
              <a:t>]</a:t>
            </a:r>
            <a:endParaRPr lang="en-US" b="1" i="0" dirty="0">
              <a:solidFill>
                <a:srgbClr val="000000"/>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How data models deliver benefit</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main aim of data models is to support the development of </a:t>
            </a:r>
            <a:r>
              <a:rPr lang="en-US" b="0" i="0" u="none" strike="noStrike" dirty="0">
                <a:solidFill>
                  <a:srgbClr val="0645AD"/>
                </a:solidFill>
                <a:effectLst/>
                <a:latin typeface="Arial" panose="020B0604020202020204" pitchFamily="34" charset="0"/>
                <a:hlinkClick r:id="rId5" tooltip="Information system"/>
              </a:rPr>
              <a:t>information systems</a:t>
            </a:r>
            <a:r>
              <a:rPr lang="en-US" b="0" i="0" dirty="0">
                <a:solidFill>
                  <a:srgbClr val="202122"/>
                </a:solidFill>
                <a:effectLst/>
                <a:latin typeface="Arial" panose="020B0604020202020204" pitchFamily="34" charset="0"/>
              </a:rPr>
              <a:t> by providing the definition and format of data. According to West and Fowler (1999) "if this is done consistently across systems then compatibility of data can be achieved. If the same data structures are used to store and access data then different applications can share data. The results of this are indicated above. However, systems and interfaces often cost more than they should, to build, operate, and maintain. They may also constrain the business rather than support it. A major cause is that the quality of the data models implemented in systems and interfaces is poor".</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0" i="0" dirty="0">
                <a:solidFill>
                  <a:srgbClr val="202122"/>
                </a:solidFill>
                <a:effectLst/>
                <a:latin typeface="Arial" panose="020B0604020202020204" pitchFamily="34" charset="0"/>
              </a:rPr>
              <a:t>"Business rules, specific to how things are done in a particular place, are often fixed in the structure of a data model. This means that small changes in the way business is conducted lead to large changes in computer systems and interfaces".</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0" i="0" dirty="0">
                <a:solidFill>
                  <a:srgbClr val="202122"/>
                </a:solidFill>
                <a:effectLst/>
                <a:latin typeface="Arial" panose="020B0604020202020204" pitchFamily="34" charset="0"/>
              </a:rPr>
              <a:t>"Entity types are often not identified, or incorrectly identified. This can lead to replication of data, data structure, and functionality, together with the attendant costs of that duplication in development and maintenance".</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0" i="0" dirty="0">
                <a:solidFill>
                  <a:srgbClr val="202122"/>
                </a:solidFill>
                <a:effectLst/>
                <a:latin typeface="Arial" panose="020B0604020202020204" pitchFamily="34" charset="0"/>
              </a:rPr>
              <a:t>"Data models for different systems are arbitrarily different. The result of this is that complex interfaces are required between systems that share data. These interfaces can account for between 25-70% of the cost of current systems".</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0" i="0" dirty="0">
                <a:solidFill>
                  <a:srgbClr val="202122"/>
                </a:solidFill>
                <a:effectLst/>
                <a:latin typeface="Arial" panose="020B0604020202020204" pitchFamily="34" charset="0"/>
              </a:rPr>
              <a:t>"Data cannot be shared electronically with customers and suppliers, because the structure and meaning of data has not been standardized. For example, engineering design data and drawings for process plant are still sometimes exchanged on paper".</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reason for these problems is a lack of standards that will ensure that data models will both meet business needs and be consistent.</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A data model explicitly determines the structure of data. Typical applications of data models include database models, design of information systems, and enabling exchange of data. Usually data models are specified in a data modeling language.[3]</a:t>
            </a:r>
          </a:p>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11</a:t>
            </a:fld>
            <a:endParaRPr lang="en-IN"/>
          </a:p>
        </p:txBody>
      </p:sp>
    </p:spTree>
    <p:extLst>
      <p:ext uri="{BB962C8B-B14F-4D97-AF65-F5344CB8AC3E}">
        <p14:creationId xmlns:p14="http://schemas.microsoft.com/office/powerpoint/2010/main" val="336975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rPr>
              <a:t>A data model </a:t>
            </a:r>
            <a:r>
              <a:rPr lang="en-US" sz="1200" b="0" i="1" dirty="0">
                <a:effectLst/>
              </a:rPr>
              <a:t>instance</a:t>
            </a:r>
            <a:r>
              <a:rPr lang="en-US" sz="1200" b="0" i="0" dirty="0">
                <a:effectLst/>
              </a:rPr>
              <a:t> may be one of three kinds according to </a:t>
            </a:r>
            <a:r>
              <a:rPr lang="en-US" sz="1200" b="0" i="0" u="none" strike="noStrike" dirty="0">
                <a:effectLst/>
                <a:hlinkClick r:id="rId3" tooltip="ANSI"/>
              </a:rPr>
              <a:t>ANSI</a:t>
            </a:r>
            <a:r>
              <a:rPr lang="en-US" sz="1200" b="0" i="0" dirty="0">
                <a:effectLst/>
              </a:rPr>
              <a:t> in 1975:</a:t>
            </a:r>
          </a:p>
          <a:p>
            <a:r>
              <a:rPr lang="en-US" sz="1200" b="0" i="0" u="none" strike="noStrike" dirty="0">
                <a:effectLst/>
                <a:hlinkClick r:id="rId4" tooltip="Conceptual data model"/>
              </a:rPr>
              <a:t>Conceptual data model</a:t>
            </a:r>
            <a:r>
              <a:rPr lang="en-US" sz="1200" b="0" i="0" dirty="0">
                <a:effectLst/>
              </a:rPr>
              <a:t> describes the semantics of a domain, being the scope of the </a:t>
            </a:r>
            <a:r>
              <a:rPr lang="en-US" sz="1200" dirty="0" err="1"/>
              <a:t>modeThis</a:t>
            </a:r>
            <a:r>
              <a:rPr lang="en-US" sz="1200" dirty="0"/>
              <a:t> consists of entity classes, representing kinds of things of significance in the domain, and relationship assertions about associations between pairs of entity classes. l</a:t>
            </a:r>
            <a:r>
              <a:rPr lang="en-US" sz="1200" b="0" i="0" dirty="0">
                <a:effectLst/>
              </a:rPr>
              <a:t>. </a:t>
            </a:r>
          </a:p>
          <a:p>
            <a:r>
              <a:rPr lang="en-US" sz="1200" b="0" i="0" u="none" strike="noStrike" dirty="0">
                <a:effectLst/>
                <a:hlinkClick r:id="rId5" tooltip="Logical data model"/>
              </a:rPr>
              <a:t>Logical data model</a:t>
            </a:r>
            <a:r>
              <a:rPr lang="en-US" sz="1200" b="0" i="0" dirty="0">
                <a:effectLst/>
              </a:rPr>
              <a:t> describes the semantics, as represented by a particular data manipulation technology. This consists of descriptions of tables and columns, object-oriented classes, and XML tags, among other things.</a:t>
            </a:r>
          </a:p>
          <a:p>
            <a:r>
              <a:rPr lang="en-US" sz="1200" b="0" i="0" u="none" strike="noStrike" dirty="0">
                <a:effectLst/>
                <a:hlinkClick r:id="rId6" tooltip="Physical data model"/>
              </a:rPr>
              <a:t>Physical data model</a:t>
            </a:r>
            <a:r>
              <a:rPr lang="en-US" sz="1200" b="0" i="0" dirty="0">
                <a:effectLst/>
              </a:rPr>
              <a:t> describes the physical means by which data are stored. This is concerned with partitions, CPUs, tablespaces, </a:t>
            </a:r>
            <a:r>
              <a:rPr lang="en-US" sz="1200" dirty="0" err="1"/>
              <a:t>etc</a:t>
            </a:r>
            <a:endParaRPr lang="en-US" sz="1200" b="0" i="0" dirty="0">
              <a:effectLst/>
            </a:endParaRPr>
          </a:p>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12</a:t>
            </a:fld>
            <a:endParaRPr lang="en-IN"/>
          </a:p>
        </p:txBody>
      </p:sp>
    </p:spTree>
    <p:extLst>
      <p:ext uri="{BB962C8B-B14F-4D97-AF65-F5344CB8AC3E}">
        <p14:creationId xmlns:p14="http://schemas.microsoft.com/office/powerpoint/2010/main" val="3300113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Aft>
                <a:spcPts val="600"/>
              </a:spcAft>
              <a:buFont typeface="Arial" panose="020B0604020202020204" pitchFamily="34" charset="0"/>
              <a:buChar char="•"/>
            </a:pPr>
            <a:r>
              <a:rPr lang="en-US" sz="1200" b="0" i="0" dirty="0">
                <a:effectLst/>
              </a:rPr>
              <a:t>Data modeling in </a:t>
            </a:r>
            <a:r>
              <a:rPr lang="en-US" sz="1200" b="0" i="0" u="none" strike="noStrike" dirty="0">
                <a:effectLst/>
                <a:hlinkClick r:id="rId3" tooltip="Software engineering"/>
              </a:rPr>
              <a:t>software engineering</a:t>
            </a:r>
            <a:r>
              <a:rPr lang="en-US" sz="1200" b="0" i="0" dirty="0">
                <a:effectLst/>
              </a:rPr>
              <a:t> is the process of creating a data model by applying formal data model descriptions using data modeling techniques. Data modeling is a technique for defining business </a:t>
            </a:r>
            <a:r>
              <a:rPr lang="en-US" sz="1200" b="0" i="0" u="none" strike="noStrike" dirty="0">
                <a:effectLst/>
                <a:hlinkClick r:id="rId4" tooltip="Requirement"/>
              </a:rPr>
              <a:t>requirements</a:t>
            </a:r>
            <a:r>
              <a:rPr lang="en-US" sz="1200" b="0" i="0" dirty="0">
                <a:effectLst/>
              </a:rPr>
              <a:t> for a database. It is sometimes called </a:t>
            </a:r>
            <a:r>
              <a:rPr lang="en-US" sz="1200" b="0" i="1" dirty="0">
                <a:effectLst/>
              </a:rPr>
              <a:t>database modeling</a:t>
            </a:r>
            <a:r>
              <a:rPr lang="en-US" sz="1200" b="0" i="0" dirty="0">
                <a:effectLst/>
              </a:rPr>
              <a:t> because a data model is eventually implemented in a database.</a:t>
            </a:r>
            <a:r>
              <a:rPr lang="en-US" sz="1200" b="0" i="0" u="none" strike="noStrike" baseline="30000" dirty="0">
                <a:effectLst/>
                <a:hlinkClick r:id="rId5"/>
              </a:rPr>
              <a:t>[19]</a:t>
            </a:r>
            <a:endParaRPr lang="en-US" sz="1200" b="0" i="0" dirty="0">
              <a:effectLst/>
            </a:endParaRPr>
          </a:p>
          <a:p>
            <a:pPr indent="-228600">
              <a:lnSpc>
                <a:spcPct val="90000"/>
              </a:lnSpc>
              <a:spcAft>
                <a:spcPts val="600"/>
              </a:spcAft>
              <a:buFont typeface="Arial" panose="020B0604020202020204" pitchFamily="34" charset="0"/>
              <a:buChar char="•"/>
            </a:pPr>
            <a:r>
              <a:rPr lang="en-US" sz="1200" b="0" i="0" dirty="0">
                <a:effectLst/>
              </a:rPr>
              <a:t>The figure illustrates the way data models are developed and used today. A </a:t>
            </a:r>
            <a:r>
              <a:rPr lang="en-US" sz="1200" b="0" i="0" u="none" strike="noStrike" dirty="0">
                <a:effectLst/>
                <a:hlinkClick r:id="rId6"/>
              </a:rPr>
              <a:t>conceptual data model</a:t>
            </a:r>
            <a:r>
              <a:rPr lang="en-US" sz="1200" b="0" i="0" dirty="0">
                <a:effectLst/>
              </a:rPr>
              <a:t> is developed based on the data </a:t>
            </a:r>
            <a:r>
              <a:rPr lang="en-US" sz="1200" b="0" i="0" u="none" strike="noStrike" dirty="0">
                <a:effectLst/>
                <a:hlinkClick r:id="rId7" tooltip="Requirements"/>
              </a:rPr>
              <a:t>requirements</a:t>
            </a:r>
            <a:r>
              <a:rPr lang="en-US" sz="1200" b="0" i="0" dirty="0">
                <a:effectLst/>
              </a:rPr>
              <a:t> for the application that is being developed, perhaps in the context of an </a:t>
            </a:r>
            <a:r>
              <a:rPr lang="en-US" sz="1200" b="0" i="0" u="none" strike="noStrike" dirty="0">
                <a:effectLst/>
                <a:hlinkClick r:id="rId8" tooltip="Activity diagram"/>
              </a:rPr>
              <a:t>activity model</a:t>
            </a:r>
            <a:r>
              <a:rPr lang="en-US" sz="1200" b="0" i="0" dirty="0">
                <a:effectLst/>
              </a:rPr>
              <a:t>. The data model will normally consist of entity types, attributes, relationships, integrity rules, and the definitions of those objects. This is then used as the start point for interface or </a:t>
            </a:r>
            <a:r>
              <a:rPr lang="en-US" sz="1200" b="0" i="0" u="none" strike="noStrike" dirty="0">
                <a:effectLst/>
                <a:hlinkClick r:id="rId9" tooltip="Entity-relationship model"/>
              </a:rPr>
              <a:t>database design</a:t>
            </a:r>
            <a:r>
              <a:rPr lang="en-US" sz="1200" b="0" i="0" dirty="0">
                <a:effectLst/>
              </a:rPr>
              <a:t>.</a:t>
            </a:r>
          </a:p>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13</a:t>
            </a:fld>
            <a:endParaRPr lang="en-IN"/>
          </a:p>
        </p:txBody>
      </p:sp>
    </p:spTree>
    <p:extLst>
      <p:ext uri="{BB962C8B-B14F-4D97-AF65-F5344CB8AC3E}">
        <p14:creationId xmlns:p14="http://schemas.microsoft.com/office/powerpoint/2010/main" val="594446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8E70-02E8-42FC-AFA5-069BF39621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02C34F-C68B-4235-A186-9BF181189C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83399A-8C43-4B91-9BCA-C40734A54CF9}"/>
              </a:ext>
            </a:extLst>
          </p:cNvPr>
          <p:cNvSpPr>
            <a:spLocks noGrp="1"/>
          </p:cNvSpPr>
          <p:nvPr>
            <p:ph type="dt" sz="half" idx="10"/>
          </p:nvPr>
        </p:nvSpPr>
        <p:spPr/>
        <p:txBody>
          <a:bodyPr/>
          <a:lstStyle/>
          <a:p>
            <a:fld id="{F4D57BDD-E64A-4D27-8978-82FFCA18A12C}" type="datetimeFigureOut">
              <a:rPr lang="en-US" smtClean="0"/>
              <a:t>1/18/2022</a:t>
            </a:fld>
            <a:endParaRPr lang="en-US"/>
          </a:p>
        </p:txBody>
      </p:sp>
      <p:sp>
        <p:nvSpPr>
          <p:cNvPr id="5" name="Footer Placeholder 4">
            <a:extLst>
              <a:ext uri="{FF2B5EF4-FFF2-40B4-BE49-F238E27FC236}">
                <a16:creationId xmlns:a16="http://schemas.microsoft.com/office/drawing/2014/main" id="{791281D3-A7EB-418C-94A2-DCE4C5C45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D2202-89AE-484E-B2AF-A901F0445F5E}"/>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812497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37FB-738F-4715-9682-1CDD88FD7F7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8C3FB2-DD70-4D6B-A20F-89D367C640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3631B6-0652-49F3-AADE-3B418C78A571}"/>
              </a:ext>
            </a:extLst>
          </p:cNvPr>
          <p:cNvSpPr>
            <a:spLocks noGrp="1"/>
          </p:cNvSpPr>
          <p:nvPr>
            <p:ph type="dt" sz="half" idx="10"/>
          </p:nvPr>
        </p:nvSpPr>
        <p:spPr/>
        <p:txBody>
          <a:bodyPr/>
          <a:lstStyle/>
          <a:p>
            <a:fld id="{F4D57BDD-E64A-4D27-8978-82FFCA18A12C}" type="datetimeFigureOut">
              <a:rPr lang="en-US" smtClean="0"/>
              <a:t>1/18/2022</a:t>
            </a:fld>
            <a:endParaRPr lang="en-US"/>
          </a:p>
        </p:txBody>
      </p:sp>
      <p:sp>
        <p:nvSpPr>
          <p:cNvPr id="5" name="Footer Placeholder 4">
            <a:extLst>
              <a:ext uri="{FF2B5EF4-FFF2-40B4-BE49-F238E27FC236}">
                <a16:creationId xmlns:a16="http://schemas.microsoft.com/office/drawing/2014/main" id="{5FFC3B3F-C265-481C-B50A-1E2D8861D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77D65-A25F-4481-AA82-33184B784DD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094668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0B0B49-C379-42BD-86ED-54E39749D9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554E9E-BD0B-46CD-B8B5-50CF047AB9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4FA55F-7BE5-462A-A780-C74C40D1F988}"/>
              </a:ext>
            </a:extLst>
          </p:cNvPr>
          <p:cNvSpPr>
            <a:spLocks noGrp="1"/>
          </p:cNvSpPr>
          <p:nvPr>
            <p:ph type="dt" sz="half" idx="10"/>
          </p:nvPr>
        </p:nvSpPr>
        <p:spPr/>
        <p:txBody>
          <a:bodyPr/>
          <a:lstStyle/>
          <a:p>
            <a:fld id="{F4D57BDD-E64A-4D27-8978-82FFCA18A12C}" type="datetimeFigureOut">
              <a:rPr lang="en-US" smtClean="0"/>
              <a:t>1/18/2022</a:t>
            </a:fld>
            <a:endParaRPr lang="en-US"/>
          </a:p>
        </p:txBody>
      </p:sp>
      <p:sp>
        <p:nvSpPr>
          <p:cNvPr id="5" name="Footer Placeholder 4">
            <a:extLst>
              <a:ext uri="{FF2B5EF4-FFF2-40B4-BE49-F238E27FC236}">
                <a16:creationId xmlns:a16="http://schemas.microsoft.com/office/drawing/2014/main" id="{ABB6621E-A092-447C-8DB0-1813B1559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C40C8-CE9A-494E-A3C0-A1DFDC9131F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46730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F60DF-DBF7-49B1-B7CD-95E3B0CBD5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1D6F0C-C5D9-42A5-A99F-E4FA29A7A2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9463CE-8694-4225-811D-758B482AD7E3}"/>
              </a:ext>
            </a:extLst>
          </p:cNvPr>
          <p:cNvSpPr>
            <a:spLocks noGrp="1"/>
          </p:cNvSpPr>
          <p:nvPr>
            <p:ph type="dt" sz="half" idx="10"/>
          </p:nvPr>
        </p:nvSpPr>
        <p:spPr/>
        <p:txBody>
          <a:bodyPr/>
          <a:lstStyle/>
          <a:p>
            <a:fld id="{F4D57BDD-E64A-4D27-8978-82FFCA18A12C}" type="datetimeFigureOut">
              <a:rPr lang="en-US" smtClean="0"/>
              <a:t>1/18/2022</a:t>
            </a:fld>
            <a:endParaRPr lang="en-US"/>
          </a:p>
        </p:txBody>
      </p:sp>
      <p:sp>
        <p:nvSpPr>
          <p:cNvPr id="5" name="Footer Placeholder 4">
            <a:extLst>
              <a:ext uri="{FF2B5EF4-FFF2-40B4-BE49-F238E27FC236}">
                <a16:creationId xmlns:a16="http://schemas.microsoft.com/office/drawing/2014/main" id="{7FC0263F-20AB-42CB-BB7E-90298560EB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E67EF-E511-4155-AAF2-8D4FE4BD752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03433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5713-7268-4C37-BDCB-12449D3766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A0D516C-F4AD-4769-A189-0A946F107B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B005D6-5F64-4862-B203-B63F2A67AD80}"/>
              </a:ext>
            </a:extLst>
          </p:cNvPr>
          <p:cNvSpPr>
            <a:spLocks noGrp="1"/>
          </p:cNvSpPr>
          <p:nvPr>
            <p:ph type="dt" sz="half" idx="10"/>
          </p:nvPr>
        </p:nvSpPr>
        <p:spPr/>
        <p:txBody>
          <a:bodyPr/>
          <a:lstStyle/>
          <a:p>
            <a:fld id="{F4D57BDD-E64A-4D27-8978-82FFCA18A12C}" type="datetimeFigureOut">
              <a:rPr lang="en-US" smtClean="0"/>
              <a:t>1/18/2022</a:t>
            </a:fld>
            <a:endParaRPr lang="en-US"/>
          </a:p>
        </p:txBody>
      </p:sp>
      <p:sp>
        <p:nvSpPr>
          <p:cNvPr id="5" name="Footer Placeholder 4">
            <a:extLst>
              <a:ext uri="{FF2B5EF4-FFF2-40B4-BE49-F238E27FC236}">
                <a16:creationId xmlns:a16="http://schemas.microsoft.com/office/drawing/2014/main" id="{8CD3FDC1-60BB-4335-A5D2-7548E9D8B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B4059-A2BC-494F-93CF-7367B41A43E2}"/>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11706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31BF7-6314-4266-A7DE-73AE250B99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1B5E02-3FE2-4304-8926-5ED82673BC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8E92FE-4733-4D85-9C8B-B86F3A993B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EF8103-8370-46F6-B845-CE056871E495}"/>
              </a:ext>
            </a:extLst>
          </p:cNvPr>
          <p:cNvSpPr>
            <a:spLocks noGrp="1"/>
          </p:cNvSpPr>
          <p:nvPr>
            <p:ph type="dt" sz="half" idx="10"/>
          </p:nvPr>
        </p:nvSpPr>
        <p:spPr/>
        <p:txBody>
          <a:bodyPr/>
          <a:lstStyle/>
          <a:p>
            <a:fld id="{F4D57BDD-E64A-4D27-8978-82FFCA18A12C}" type="datetimeFigureOut">
              <a:rPr lang="en-US" smtClean="0"/>
              <a:t>1/18/2022</a:t>
            </a:fld>
            <a:endParaRPr lang="en-US"/>
          </a:p>
        </p:txBody>
      </p:sp>
      <p:sp>
        <p:nvSpPr>
          <p:cNvPr id="6" name="Footer Placeholder 5">
            <a:extLst>
              <a:ext uri="{FF2B5EF4-FFF2-40B4-BE49-F238E27FC236}">
                <a16:creationId xmlns:a16="http://schemas.microsoft.com/office/drawing/2014/main" id="{7A898238-B14C-40D9-B4DB-F6953ED488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7858BBE-FE7D-41D4-A7D5-D9B4987224E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146197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980C-3B9B-4BC6-9168-C834EFB8CD2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FDAE2F-8367-4ED2-8D2D-EB3C7E8BB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40E6B4-3656-4CAB-8627-52D122D0D9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B05730D-CF6D-486A-A85C-8294D86C86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2E0744-014E-4472-94C2-BA5809BD8A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C716A7-07F5-483C-961B-B982E42681E7}"/>
              </a:ext>
            </a:extLst>
          </p:cNvPr>
          <p:cNvSpPr>
            <a:spLocks noGrp="1"/>
          </p:cNvSpPr>
          <p:nvPr>
            <p:ph type="dt" sz="half" idx="10"/>
          </p:nvPr>
        </p:nvSpPr>
        <p:spPr/>
        <p:txBody>
          <a:bodyPr/>
          <a:lstStyle/>
          <a:p>
            <a:fld id="{F4D57BDD-E64A-4D27-8978-82FFCA18A12C}" type="datetimeFigureOut">
              <a:rPr lang="en-US" smtClean="0"/>
              <a:t>1/18/2022</a:t>
            </a:fld>
            <a:endParaRPr lang="en-US"/>
          </a:p>
        </p:txBody>
      </p:sp>
      <p:sp>
        <p:nvSpPr>
          <p:cNvPr id="8" name="Footer Placeholder 7">
            <a:extLst>
              <a:ext uri="{FF2B5EF4-FFF2-40B4-BE49-F238E27FC236}">
                <a16:creationId xmlns:a16="http://schemas.microsoft.com/office/drawing/2014/main" id="{14D423A1-C105-4B10-9934-2466FE70F1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08E30F-C500-4830-AD37-8E1D1448E38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681910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9652-5DB9-4E52-BF1A-BBF89D363D9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4E1AF6-D5FA-4B1E-9031-6D7857EEF03D}"/>
              </a:ext>
            </a:extLst>
          </p:cNvPr>
          <p:cNvSpPr>
            <a:spLocks noGrp="1"/>
          </p:cNvSpPr>
          <p:nvPr>
            <p:ph type="dt" sz="half" idx="10"/>
          </p:nvPr>
        </p:nvSpPr>
        <p:spPr/>
        <p:txBody>
          <a:bodyPr/>
          <a:lstStyle/>
          <a:p>
            <a:fld id="{F4D57BDD-E64A-4D27-8978-82FFCA18A12C}" type="datetimeFigureOut">
              <a:rPr lang="en-US" smtClean="0"/>
              <a:t>1/18/2022</a:t>
            </a:fld>
            <a:endParaRPr lang="en-US"/>
          </a:p>
        </p:txBody>
      </p:sp>
      <p:sp>
        <p:nvSpPr>
          <p:cNvPr id="4" name="Footer Placeholder 3">
            <a:extLst>
              <a:ext uri="{FF2B5EF4-FFF2-40B4-BE49-F238E27FC236}">
                <a16:creationId xmlns:a16="http://schemas.microsoft.com/office/drawing/2014/main" id="{0152AE5E-5C64-449E-AF3E-17C7DECE2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3DE936-9AB5-426B-8A25-D56FD33D27D1}"/>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717720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D6E92-4D9E-4CFB-8F4F-BE2ACA3C01BF}"/>
              </a:ext>
            </a:extLst>
          </p:cNvPr>
          <p:cNvSpPr>
            <a:spLocks noGrp="1"/>
          </p:cNvSpPr>
          <p:nvPr>
            <p:ph type="dt" sz="half" idx="10"/>
          </p:nvPr>
        </p:nvSpPr>
        <p:spPr/>
        <p:txBody>
          <a:bodyPr/>
          <a:lstStyle/>
          <a:p>
            <a:fld id="{F4D57BDD-E64A-4D27-8978-82FFCA18A12C}" type="datetimeFigureOut">
              <a:rPr lang="en-US" smtClean="0"/>
              <a:t>1/18/2022</a:t>
            </a:fld>
            <a:endParaRPr lang="en-US"/>
          </a:p>
        </p:txBody>
      </p:sp>
      <p:sp>
        <p:nvSpPr>
          <p:cNvPr id="3" name="Footer Placeholder 2">
            <a:extLst>
              <a:ext uri="{FF2B5EF4-FFF2-40B4-BE49-F238E27FC236}">
                <a16:creationId xmlns:a16="http://schemas.microsoft.com/office/drawing/2014/main" id="{B54F8FB8-45B5-4682-B215-DD68398C6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57666C-DC88-4CFE-B22E-736A05762F7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44970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6BB00-7E09-4A4D-8960-7A364531AA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D8AA30-1BCF-4836-8CD7-25573F210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D2DA12-4172-4E98-87F6-7F9B10301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0F927-7AA7-4C27-93B9-F510AFE3BADD}"/>
              </a:ext>
            </a:extLst>
          </p:cNvPr>
          <p:cNvSpPr>
            <a:spLocks noGrp="1"/>
          </p:cNvSpPr>
          <p:nvPr>
            <p:ph type="dt" sz="half" idx="10"/>
          </p:nvPr>
        </p:nvSpPr>
        <p:spPr/>
        <p:txBody>
          <a:bodyPr/>
          <a:lstStyle/>
          <a:p>
            <a:fld id="{F4D57BDD-E64A-4D27-8978-82FFCA18A12C}" type="datetimeFigureOut">
              <a:rPr lang="en-US" smtClean="0"/>
              <a:t>1/18/2022</a:t>
            </a:fld>
            <a:endParaRPr lang="en-US"/>
          </a:p>
        </p:txBody>
      </p:sp>
      <p:sp>
        <p:nvSpPr>
          <p:cNvPr id="6" name="Footer Placeholder 5">
            <a:extLst>
              <a:ext uri="{FF2B5EF4-FFF2-40B4-BE49-F238E27FC236}">
                <a16:creationId xmlns:a16="http://schemas.microsoft.com/office/drawing/2014/main" id="{5001560C-07F3-4B85-BF2D-DA42517E5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D542B-7063-4AAB-A0BF-478CDC062DF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86632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3B20-29FC-49B7-99BD-50C5BAA8F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D45FE8B-5417-46A0-A96F-FBCAC82FEC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930B78-221F-4CC7-91E6-D90E630657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8B4FA-2012-4586-B45A-60BDC8B6DAAD}"/>
              </a:ext>
            </a:extLst>
          </p:cNvPr>
          <p:cNvSpPr>
            <a:spLocks noGrp="1"/>
          </p:cNvSpPr>
          <p:nvPr>
            <p:ph type="dt" sz="half" idx="10"/>
          </p:nvPr>
        </p:nvSpPr>
        <p:spPr/>
        <p:txBody>
          <a:bodyPr/>
          <a:lstStyle/>
          <a:p>
            <a:fld id="{F4D57BDD-E64A-4D27-8978-82FFCA18A12C}" type="datetimeFigureOut">
              <a:rPr lang="en-US" smtClean="0"/>
              <a:t>1/18/2022</a:t>
            </a:fld>
            <a:endParaRPr lang="en-US"/>
          </a:p>
        </p:txBody>
      </p:sp>
      <p:sp>
        <p:nvSpPr>
          <p:cNvPr id="6" name="Footer Placeholder 5">
            <a:extLst>
              <a:ext uri="{FF2B5EF4-FFF2-40B4-BE49-F238E27FC236}">
                <a16:creationId xmlns:a16="http://schemas.microsoft.com/office/drawing/2014/main" id="{A810AFD8-2860-4B7B-89AD-7F9E231F8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824D9-3483-4EF8-9FDA-80CC565C475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60046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D8DA38-00C5-409F-86BF-F6B328D3D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E2831F-FFCC-44F8-AB61-D197AEACE8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3927CA-9FDC-4D64-9C0C-0C45D33FF2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57BDD-E64A-4D27-8978-82FFCA18A12C}" type="datetimeFigureOut">
              <a:rPr lang="en-US" smtClean="0"/>
              <a:pPr/>
              <a:t>1/18/2022</a:t>
            </a:fld>
            <a:endParaRPr lang="en-US" dirty="0"/>
          </a:p>
        </p:txBody>
      </p:sp>
      <p:sp>
        <p:nvSpPr>
          <p:cNvPr id="5" name="Footer Placeholder 4">
            <a:extLst>
              <a:ext uri="{FF2B5EF4-FFF2-40B4-BE49-F238E27FC236}">
                <a16:creationId xmlns:a16="http://schemas.microsoft.com/office/drawing/2014/main" id="{B78CE9A2-D1A0-424B-BB07-890C9CCBC1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89F9637-FE13-492C-B755-41A853DA7E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546850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hyperlink" Target="https://en.wikipedia.org/wiki/Abstract_model" TargetMode="Externa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nceptual_data_model"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hyperlink" Target="https://en.wikipedia.org/wiki/Physical_data_model" TargetMode="External"/><Relationship Id="rId4" Type="http://schemas.openxmlformats.org/officeDocument/2006/relationships/hyperlink" Target="https://en.wikipedia.org/wiki/Logical_data_mode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oftware_engineering"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Database_schema"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Snowflake_schema"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Entity-relationship_mode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hyperlink" Target="https://en.wikipedia.org/wiki/Attribute_(computin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Database_mode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en.wikipedia.org/wiki/Entity-relationship_model"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Troubleshooting" TargetMode="External"/><Relationship Id="rId3" Type="http://schemas.openxmlformats.org/officeDocument/2006/relationships/hyperlink" Target="https://en.wikipedia.org/wiki/Installation_(computer_programs)" TargetMode="External"/><Relationship Id="rId7" Type="http://schemas.openxmlformats.org/officeDocument/2006/relationships/hyperlink" Target="https://en.wikipedia.org/wiki/Computer_security" TargetMode="External"/><Relationship Id="rId12" Type="http://schemas.microsoft.com/office/2007/relationships/hdphoto" Target="../media/hdphoto3.wdp"/><Relationship Id="rId2" Type="http://schemas.openxmlformats.org/officeDocument/2006/relationships/hyperlink" Target="https://en.wikipedia.org/wiki/Capacity_planning" TargetMode="External"/><Relationship Id="rId1" Type="http://schemas.openxmlformats.org/officeDocument/2006/relationships/slideLayout" Target="../slideLayouts/slideLayout6.xml"/><Relationship Id="rId6" Type="http://schemas.openxmlformats.org/officeDocument/2006/relationships/hyperlink" Target="https://en.wikipedia.org/wiki/Data_migration" TargetMode="External"/><Relationship Id="rId11" Type="http://schemas.openxmlformats.org/officeDocument/2006/relationships/image" Target="../media/image20.png"/><Relationship Id="rId5" Type="http://schemas.openxmlformats.org/officeDocument/2006/relationships/hyperlink" Target="https://en.wikipedia.org/wiki/Database_design" TargetMode="External"/><Relationship Id="rId10" Type="http://schemas.openxmlformats.org/officeDocument/2006/relationships/hyperlink" Target="https://en.wikipedia.org/wiki/Data_recovery" TargetMode="External"/><Relationship Id="rId4" Type="http://schemas.openxmlformats.org/officeDocument/2006/relationships/hyperlink" Target="https://en.wikipedia.org/wiki/Computer_configuration" TargetMode="External"/><Relationship Id="rId9" Type="http://schemas.openxmlformats.org/officeDocument/2006/relationships/hyperlink" Target="https://en.wikipedia.org/wiki/Backup"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MySQL" TargetMode="External"/><Relationship Id="rId13" Type="http://schemas.openxmlformats.org/officeDocument/2006/relationships/hyperlink" Target="https://en.wikipedia.org/wiki/Distributed_computing" TargetMode="External"/><Relationship Id="rId18" Type="http://schemas.openxmlformats.org/officeDocument/2006/relationships/hyperlink" Target="https://en.wikipedia.org/wiki/Computer_data_storage" TargetMode="External"/><Relationship Id="rId3" Type="http://schemas.openxmlformats.org/officeDocument/2006/relationships/hyperlink" Target="https://en.wikipedia.org/wiki/Wikipedia:Database_queries" TargetMode="External"/><Relationship Id="rId7" Type="http://schemas.openxmlformats.org/officeDocument/2006/relationships/hyperlink" Target="https://en.wikipedia.org/wiki/Microsoft_SQL_Server" TargetMode="External"/><Relationship Id="rId12" Type="http://schemas.openxmlformats.org/officeDocument/2006/relationships/hyperlink" Target="https://en.wikipedia.org/wiki/Understanding" TargetMode="External"/><Relationship Id="rId17" Type="http://schemas.openxmlformats.org/officeDocument/2006/relationships/hyperlink" Target="https://en.wikipedia.org/wiki/Linux" TargetMode="External"/><Relationship Id="rId2" Type="http://schemas.openxmlformats.org/officeDocument/2006/relationships/notesSlide" Target="../notesSlides/notesSlide15.xml"/><Relationship Id="rId16" Type="http://schemas.openxmlformats.org/officeDocument/2006/relationships/hyperlink" Target="https://en.wikipedia.org/wiki/Microsoft_Windows" TargetMode="External"/><Relationship Id="rId20"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hyperlink" Target="https://en.wikipedia.org/wiki/Relational_database_management_system" TargetMode="External"/><Relationship Id="rId11" Type="http://schemas.openxmlformats.org/officeDocument/2006/relationships/hyperlink" Target="https://en.wikipedia.org/wiki/Transact-SQL" TargetMode="External"/><Relationship Id="rId5" Type="http://schemas.openxmlformats.org/officeDocument/2006/relationships/hyperlink" Target="https://en.wikipedia.org/wiki/Database_design" TargetMode="External"/><Relationship Id="rId15" Type="http://schemas.openxmlformats.org/officeDocument/2006/relationships/hyperlink" Target="https://en.wikipedia.org/wiki/Operating_system" TargetMode="External"/><Relationship Id="rId10" Type="http://schemas.openxmlformats.org/officeDocument/2006/relationships/hyperlink" Target="https://en.wikipedia.org/wiki/SQL/PSM" TargetMode="External"/><Relationship Id="rId19" Type="http://schemas.openxmlformats.org/officeDocument/2006/relationships/hyperlink" Target="https://en.wikipedia.org/wiki/Computer_network" TargetMode="External"/><Relationship Id="rId4" Type="http://schemas.openxmlformats.org/officeDocument/2006/relationships/hyperlink" Target="https://en.wikipedia.org/wiki/Database_theory" TargetMode="External"/><Relationship Id="rId9" Type="http://schemas.openxmlformats.org/officeDocument/2006/relationships/hyperlink" Target="https://en.wikipedia.org/wiki/SQL" TargetMode="External"/><Relationship Id="rId14" Type="http://schemas.openxmlformats.org/officeDocument/2006/relationships/hyperlink" Target="https://en.wikipedia.org/wiki/Client%E2%80%93server_model"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Software"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End_user"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Privilege_escalation"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rogramming data on computer monitor">
            <a:extLst>
              <a:ext uri="{FF2B5EF4-FFF2-40B4-BE49-F238E27FC236}">
                <a16:creationId xmlns:a16="http://schemas.microsoft.com/office/drawing/2014/main" id="{42F29303-9B04-4E85-B5F7-1B175988B9CA}"/>
              </a:ext>
            </a:extLst>
          </p:cNvPr>
          <p:cNvPicPr>
            <a:picLocks noChangeAspect="1"/>
          </p:cNvPicPr>
          <p:nvPr/>
        </p:nvPicPr>
        <p:blipFill rotWithShape="1">
          <a:blip r:embed="rId2">
            <a:alphaModFix amt="50000"/>
          </a:blip>
          <a:srcRect t="16735" b="8359"/>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 name="Title 1">
            <a:extLst>
              <a:ext uri="{FF2B5EF4-FFF2-40B4-BE49-F238E27FC236}">
                <a16:creationId xmlns:a16="http://schemas.microsoft.com/office/drawing/2014/main" id="{DA8A4C98-E654-4E43-B26E-D90D83552770}"/>
              </a:ext>
            </a:extLst>
          </p:cNvPr>
          <p:cNvSpPr>
            <a:spLocks noGrp="1"/>
          </p:cNvSpPr>
          <p:nvPr>
            <p:ph type="ctrTitle"/>
          </p:nvPr>
        </p:nvSpPr>
        <p:spPr>
          <a:xfrm>
            <a:off x="761999" y="1514475"/>
            <a:ext cx="8381999" cy="1995487"/>
          </a:xfrm>
        </p:spPr>
        <p:txBody>
          <a:bodyPr>
            <a:normAutofit/>
          </a:bodyPr>
          <a:lstStyle/>
          <a:p>
            <a:pPr algn="l"/>
            <a:r>
              <a:rPr lang="en-US" sz="8000" dirty="0">
                <a:solidFill>
                  <a:schemeClr val="bg1"/>
                </a:solidFill>
              </a:rPr>
              <a:t>Database</a:t>
            </a:r>
            <a:endParaRPr lang="en-IN" sz="8000" dirty="0">
              <a:solidFill>
                <a:schemeClr val="bg1"/>
              </a:solidFill>
            </a:endParaRPr>
          </a:p>
        </p:txBody>
      </p:sp>
      <p:sp>
        <p:nvSpPr>
          <p:cNvPr id="3" name="Subtitle 2">
            <a:extLst>
              <a:ext uri="{FF2B5EF4-FFF2-40B4-BE49-F238E27FC236}">
                <a16:creationId xmlns:a16="http://schemas.microsoft.com/office/drawing/2014/main" id="{0B287E76-C53F-4074-B241-F4E70CE69596}"/>
              </a:ext>
            </a:extLst>
          </p:cNvPr>
          <p:cNvSpPr>
            <a:spLocks noGrp="1"/>
          </p:cNvSpPr>
          <p:nvPr>
            <p:ph type="subTitle" idx="1"/>
          </p:nvPr>
        </p:nvSpPr>
        <p:spPr>
          <a:xfrm>
            <a:off x="762000" y="3809999"/>
            <a:ext cx="8382000" cy="1338471"/>
          </a:xfrm>
        </p:spPr>
        <p:txBody>
          <a:bodyPr>
            <a:normAutofit/>
          </a:bodyPr>
          <a:lstStyle/>
          <a:p>
            <a:pPr algn="l"/>
            <a:r>
              <a:rPr lang="en-US" dirty="0">
                <a:solidFill>
                  <a:schemeClr val="bg1"/>
                </a:solidFill>
              </a:rPr>
              <a:t>Technical Consultant</a:t>
            </a:r>
          </a:p>
          <a:p>
            <a:pPr algn="l"/>
            <a:r>
              <a:rPr lang="en-US" dirty="0">
                <a:solidFill>
                  <a:schemeClr val="bg1"/>
                </a:solidFill>
              </a:rPr>
              <a:t>-Chandan Naresh</a:t>
            </a:r>
            <a:endParaRPr lang="en-IN" dirty="0">
              <a:solidFill>
                <a:schemeClr val="bg1"/>
              </a:solidFill>
            </a:endParaRPr>
          </a:p>
        </p:txBody>
      </p:sp>
    </p:spTree>
    <p:extLst>
      <p:ext uri="{BB962C8B-B14F-4D97-AF65-F5344CB8AC3E}">
        <p14:creationId xmlns:p14="http://schemas.microsoft.com/office/powerpoint/2010/main" val="428206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294EE-E14D-4E29-91E7-C5160AC7B17C}"/>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Data Models</a:t>
            </a:r>
          </a:p>
        </p:txBody>
      </p:sp>
      <p:sp>
        <p:nvSpPr>
          <p:cNvPr id="3" name="Content Placeholder 2">
            <a:extLst>
              <a:ext uri="{FF2B5EF4-FFF2-40B4-BE49-F238E27FC236}">
                <a16:creationId xmlns:a16="http://schemas.microsoft.com/office/drawing/2014/main" id="{7CE53003-B769-4302-B126-436452DC3B2C}"/>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Data Models are used to show how data is stored, connected, accessed and updated in the database management system</a:t>
            </a:r>
          </a:p>
          <a:p>
            <a:r>
              <a:rPr lang="en-US" sz="1600" dirty="0"/>
              <a:t>is an </a:t>
            </a:r>
            <a:r>
              <a:rPr lang="en-US" sz="1600" dirty="0">
                <a:hlinkClick r:id="rId2">
                  <a:extLst>
                    <a:ext uri="{A12FA001-AC4F-418D-AE19-62706E023703}">
                      <ahyp:hlinkClr xmlns:ahyp="http://schemas.microsoft.com/office/drawing/2018/hyperlinkcolor" val="tx"/>
                    </a:ext>
                  </a:extLst>
                </a:hlinkClick>
              </a:rPr>
              <a:t>abstract model</a:t>
            </a:r>
            <a:r>
              <a:rPr lang="en-US" sz="1600" dirty="0"/>
              <a:t> that organizes elements of </a:t>
            </a:r>
            <a:r>
              <a:rPr lang="en-US" sz="1600" dirty="0">
                <a:hlinkClick r:id="rId3" tooltip="Data">
                  <a:extLst>
                    <a:ext uri="{A12FA001-AC4F-418D-AE19-62706E023703}">
                      <ahyp:hlinkClr xmlns:ahyp="http://schemas.microsoft.com/office/drawing/2018/hyperlinkcolor" val="tx"/>
                    </a:ext>
                  </a:extLst>
                </a:hlinkClick>
              </a:rPr>
              <a:t>data</a:t>
            </a:r>
            <a:r>
              <a:rPr lang="en-US" sz="1600" dirty="0"/>
              <a:t> and standardizes how they relate to one another and to the properties of real-world entities</a:t>
            </a:r>
          </a:p>
          <a:p>
            <a:r>
              <a:rPr lang="en-US" sz="1600" dirty="0" err="1"/>
              <a:t>Eg</a:t>
            </a:r>
            <a:r>
              <a:rPr lang="en-US" sz="1600" dirty="0"/>
              <a:t>: a data model may specify that the data element representing a car be composed of a number of other elements which, in turn, represent the color and size of the car and define its owner.</a:t>
            </a:r>
          </a:p>
          <a:p>
            <a:endParaRPr lang="en-US" sz="1600" b="0" i="0" dirty="0">
              <a:effectLst/>
            </a:endParaRP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C13A2C-0684-4B28-8215-4283B1CBA5BD}"/>
              </a:ext>
            </a:extLst>
          </p:cNvPr>
          <p:cNvPicPr>
            <a:picLocks noChangeAspect="1"/>
          </p:cNvPicPr>
          <p:nvPr/>
        </p:nvPicPr>
        <p:blipFill>
          <a:blip r:embed="rId4"/>
          <a:stretch>
            <a:fillRect/>
          </a:stretch>
        </p:blipFill>
        <p:spPr>
          <a:xfrm>
            <a:off x="5405862" y="1094886"/>
            <a:ext cx="6019331" cy="4664981"/>
          </a:xfrm>
          <a:prstGeom prst="rect">
            <a:avLst/>
          </a:prstGeom>
          <a:effectLst/>
        </p:spPr>
      </p:pic>
      <p:sp>
        <p:nvSpPr>
          <p:cNvPr id="6" name="AutoShape 6">
            <a:extLst>
              <a:ext uri="{FF2B5EF4-FFF2-40B4-BE49-F238E27FC236}">
                <a16:creationId xmlns:a16="http://schemas.microsoft.com/office/drawing/2014/main" id="{A6B50190-CBFF-49C5-993A-E507064187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10714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090-6777-40F2-8276-90FFA1A94A65}"/>
              </a:ext>
            </a:extLst>
          </p:cNvPr>
          <p:cNvSpPr>
            <a:spLocks noGrp="1"/>
          </p:cNvSpPr>
          <p:nvPr>
            <p:ph type="title"/>
          </p:nvPr>
        </p:nvSpPr>
        <p:spPr>
          <a:xfrm>
            <a:off x="645859" y="640081"/>
            <a:ext cx="3494341" cy="3793488"/>
          </a:xfrm>
          <a:noFill/>
        </p:spPr>
        <p:txBody>
          <a:bodyPr vert="horz" lIns="91440" tIns="45720" rIns="91440" bIns="45720" rtlCol="0" anchor="b">
            <a:normAutofit/>
          </a:bodyPr>
          <a:lstStyle/>
          <a:p>
            <a:r>
              <a:rPr lang="en-US" sz="4600" kern="1200">
                <a:solidFill>
                  <a:schemeClr val="tx1"/>
                </a:solidFill>
                <a:latin typeface="+mj-lt"/>
                <a:ea typeface="+mj-ea"/>
                <a:cs typeface="+mj-cs"/>
              </a:rPr>
              <a:t>Benefits of Data Model</a:t>
            </a:r>
          </a:p>
        </p:txBody>
      </p:sp>
      <p:sp>
        <p:nvSpPr>
          <p:cNvPr id="6148" name="Rectangle 70">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49"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descr="Graphical user interface, diagram&#10;&#10;Description automatically generated">
            <a:extLst>
              <a:ext uri="{FF2B5EF4-FFF2-40B4-BE49-F238E27FC236}">
                <a16:creationId xmlns:a16="http://schemas.microsoft.com/office/drawing/2014/main" id="{8716504D-73D0-4188-8564-83EC290251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1735" y="1515138"/>
            <a:ext cx="5934456" cy="382772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07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arn(inVertical)">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BAC9-D304-4825-B62E-307A3E93F5F9}"/>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dirty="0">
                <a:solidFill>
                  <a:schemeClr val="tx1"/>
                </a:solidFill>
                <a:latin typeface="+mj-lt"/>
                <a:ea typeface="+mj-ea"/>
                <a:cs typeface="+mj-cs"/>
              </a:rPr>
              <a:t>Three Perspective</a:t>
            </a:r>
          </a:p>
        </p:txBody>
      </p:sp>
      <p:sp>
        <p:nvSpPr>
          <p:cNvPr id="3" name="Content Placeholder 2">
            <a:extLst>
              <a:ext uri="{FF2B5EF4-FFF2-40B4-BE49-F238E27FC236}">
                <a16:creationId xmlns:a16="http://schemas.microsoft.com/office/drawing/2014/main" id="{F5630D78-38E5-410C-BE34-20B3597FB968}"/>
              </a:ext>
            </a:extLst>
          </p:cNvPr>
          <p:cNvSpPr txBox="1">
            <a:spLocks/>
          </p:cNvSpPr>
          <p:nvPr/>
        </p:nvSpPr>
        <p:spPr>
          <a:xfrm>
            <a:off x="189571" y="2438400"/>
            <a:ext cx="3964854" cy="4007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hlinkClick r:id="rId3" tooltip="Conceptual data model">
                  <a:extLst>
                    <a:ext uri="{A12FA001-AC4F-418D-AE19-62706E023703}">
                      <ahyp:hlinkClr xmlns:ahyp="http://schemas.microsoft.com/office/drawing/2018/hyperlinkcolor" val="tx"/>
                    </a:ext>
                  </a:extLst>
                </a:hlinkClick>
              </a:rPr>
              <a:t>Conceptual</a:t>
            </a:r>
            <a:r>
              <a:rPr lang="en-US" sz="1400" b="1" i="0" u="none" strike="noStrike" dirty="0">
                <a:solidFill>
                  <a:srgbClr val="0563C1"/>
                </a:solidFill>
                <a:effectLst/>
                <a:hlinkClick r:id="rId3" tooltip="Conceptual data model">
                  <a:extLst>
                    <a:ext uri="{A12FA001-AC4F-418D-AE19-62706E023703}">
                      <ahyp:hlinkClr xmlns:ahyp="http://schemas.microsoft.com/office/drawing/2018/hyperlinkcolor" val="tx"/>
                    </a:ext>
                  </a:extLst>
                </a:hlinkClick>
              </a:rPr>
              <a:t> </a:t>
            </a:r>
            <a:r>
              <a:rPr lang="en-US" sz="1400" b="1" i="0" u="none" strike="noStrike" dirty="0">
                <a:effectLst/>
                <a:hlinkClick r:id="rId3" tooltip="Conceptual data model">
                  <a:extLst>
                    <a:ext uri="{A12FA001-AC4F-418D-AE19-62706E023703}">
                      <ahyp:hlinkClr xmlns:ahyp="http://schemas.microsoft.com/office/drawing/2018/hyperlinkcolor" val="tx"/>
                    </a:ext>
                  </a:extLst>
                </a:hlinkClick>
              </a:rPr>
              <a:t>data model</a:t>
            </a:r>
            <a:r>
              <a:rPr lang="en-US" sz="1400" b="1" i="0" dirty="0">
                <a:effectLst/>
              </a:rPr>
              <a:t> </a:t>
            </a:r>
            <a:r>
              <a:rPr lang="en-US" sz="1400" b="0" i="0" dirty="0">
                <a:effectLst/>
              </a:rPr>
              <a:t>describes the semantics of a domain, being the scope of the </a:t>
            </a:r>
            <a:r>
              <a:rPr lang="en-US" sz="1400" dirty="0" err="1"/>
              <a:t>modeThis</a:t>
            </a:r>
            <a:r>
              <a:rPr lang="en-US" sz="1400" dirty="0"/>
              <a:t> consists of entity classes, representing kinds of things of significance </a:t>
            </a:r>
          </a:p>
          <a:p>
            <a:r>
              <a:rPr lang="en-US" sz="1400" b="1" dirty="0">
                <a:hlinkClick r:id="rId4" tooltip="Logical data model">
                  <a:extLst>
                    <a:ext uri="{A12FA001-AC4F-418D-AE19-62706E023703}">
                      <ahyp:hlinkClr xmlns:ahyp="http://schemas.microsoft.com/office/drawing/2018/hyperlinkcolor" val="tx"/>
                    </a:ext>
                  </a:extLst>
                </a:hlinkClick>
              </a:rPr>
              <a:t>Logical data model</a:t>
            </a:r>
            <a:r>
              <a:rPr lang="en-US" sz="1400" b="1" dirty="0"/>
              <a:t> </a:t>
            </a:r>
            <a:r>
              <a:rPr lang="en-US" sz="1400" b="0" i="0" dirty="0">
                <a:effectLst/>
              </a:rPr>
              <a:t>describes the semantics, as represented by a particular data manipulation technology. This consists of descriptions of tables and columns, object-oriented classes, and XML tags, among other things.</a:t>
            </a:r>
          </a:p>
          <a:p>
            <a:r>
              <a:rPr lang="en-US" sz="1400" b="1" dirty="0">
                <a:hlinkClick r:id="rId5" tooltip="Physical data model">
                  <a:extLst>
                    <a:ext uri="{A12FA001-AC4F-418D-AE19-62706E023703}">
                      <ahyp:hlinkClr xmlns:ahyp="http://schemas.microsoft.com/office/drawing/2018/hyperlinkcolor" val="tx"/>
                    </a:ext>
                  </a:extLst>
                </a:hlinkClick>
              </a:rPr>
              <a:t>Physical data model</a:t>
            </a:r>
            <a:r>
              <a:rPr lang="en-US" sz="1400" b="1" dirty="0"/>
              <a:t> </a:t>
            </a:r>
            <a:r>
              <a:rPr lang="en-US" sz="1400" b="0" i="0" dirty="0">
                <a:effectLst/>
              </a:rPr>
              <a:t>describes the physical means by which data are stored. This is concerned with partitions, CPUs, tablespaces, </a:t>
            </a:r>
            <a:r>
              <a:rPr lang="en-US" sz="1400" dirty="0" err="1"/>
              <a:t>etc</a:t>
            </a:r>
            <a:endParaRPr lang="en-US" sz="1400" b="0" i="0" dirty="0">
              <a:effectLst/>
            </a:endParaRP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F35ED47A-416C-44F5-839C-48096EEECA1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405862" y="1440998"/>
            <a:ext cx="6019331" cy="397275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2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down)">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8D08E-1F5D-413B-8CEB-FE5AB49D2E5C}"/>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dirty="0">
                <a:solidFill>
                  <a:schemeClr val="tx1"/>
                </a:solidFill>
                <a:latin typeface="+mj-lt"/>
                <a:ea typeface="+mj-ea"/>
                <a:cs typeface="+mj-cs"/>
              </a:rPr>
              <a:t>Data modeling process</a:t>
            </a:r>
          </a:p>
        </p:txBody>
      </p:sp>
      <p:sp>
        <p:nvSpPr>
          <p:cNvPr id="4" name="TextBox 3">
            <a:extLst>
              <a:ext uri="{FF2B5EF4-FFF2-40B4-BE49-F238E27FC236}">
                <a16:creationId xmlns:a16="http://schemas.microsoft.com/office/drawing/2014/main" id="{83A40BCB-01BD-4018-8ADF-B823E30E13EA}"/>
              </a:ext>
            </a:extLst>
          </p:cNvPr>
          <p:cNvSpPr txBox="1"/>
          <p:nvPr/>
        </p:nvSpPr>
        <p:spPr>
          <a:xfrm>
            <a:off x="648931" y="2438400"/>
            <a:ext cx="3505494" cy="3785419"/>
          </a:xfrm>
          <a:prstGeom prst="rect">
            <a:avLst/>
          </a:prstGeom>
        </p:spPr>
        <p:txBody>
          <a:bodyPr vert="horz" lIns="91440" tIns="45720" rIns="91440" bIns="45720" rtlCol="0">
            <a:normAutofit/>
          </a:bodyPr>
          <a:lstStyle/>
          <a:p>
            <a:pPr>
              <a:lnSpc>
                <a:spcPct val="90000"/>
              </a:lnSpc>
              <a:spcAft>
                <a:spcPts val="600"/>
              </a:spcAft>
            </a:pPr>
            <a:endParaRPr lang="en-US" sz="1300" b="0" i="0" dirty="0">
              <a:effectLst/>
            </a:endParaRPr>
          </a:p>
          <a:p>
            <a:pPr>
              <a:lnSpc>
                <a:spcPct val="90000"/>
              </a:lnSpc>
              <a:spcAft>
                <a:spcPts val="600"/>
              </a:spcAft>
            </a:pPr>
            <a:endParaRPr lang="en-US" sz="1300" dirty="0"/>
          </a:p>
          <a:p>
            <a:pPr>
              <a:lnSpc>
                <a:spcPct val="90000"/>
              </a:lnSpc>
              <a:spcAft>
                <a:spcPts val="600"/>
              </a:spcAft>
            </a:pPr>
            <a:endParaRPr lang="en-US" b="0" i="0" dirty="0">
              <a:effectLst/>
            </a:endParaRPr>
          </a:p>
          <a:p>
            <a:pPr>
              <a:lnSpc>
                <a:spcPct val="90000"/>
              </a:lnSpc>
              <a:spcAft>
                <a:spcPts val="600"/>
              </a:spcAft>
            </a:pPr>
            <a:r>
              <a:rPr lang="en-US" b="0" i="0" dirty="0">
                <a:effectLst/>
              </a:rPr>
              <a:t>Data modeling in </a:t>
            </a:r>
            <a:r>
              <a:rPr lang="en-US" dirty="0">
                <a:hlinkClick r:id="rId3" tooltip="Software engineering">
                  <a:extLst>
                    <a:ext uri="{A12FA001-AC4F-418D-AE19-62706E023703}">
                      <ahyp:hlinkClr xmlns:ahyp="http://schemas.microsoft.com/office/drawing/2018/hyperlinkcolor" val="tx"/>
                    </a:ext>
                  </a:extLst>
                </a:hlinkClick>
              </a:rPr>
              <a:t>software engineering</a:t>
            </a:r>
            <a:r>
              <a:rPr lang="en-US" dirty="0"/>
              <a:t> i</a:t>
            </a:r>
            <a:r>
              <a:rPr lang="en-US" b="0" i="0" dirty="0">
                <a:effectLst/>
              </a:rPr>
              <a:t>s the process of creating a data model by applying formal data model descriptions using data modeling techniques</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36FFF283-9804-47C9-B36F-FC34D2B3733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05862" y="1215273"/>
            <a:ext cx="6019331" cy="442420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47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0C9C-A470-4AAE-85F2-100E4A9F3AD2}"/>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kern="1200">
                <a:solidFill>
                  <a:schemeClr val="tx1"/>
                </a:solidFill>
                <a:latin typeface="+mj-lt"/>
                <a:ea typeface="+mj-ea"/>
                <a:cs typeface="+mj-cs"/>
              </a:rPr>
              <a:t>Data properties</a:t>
            </a:r>
          </a:p>
        </p:txBody>
      </p:sp>
      <p:sp>
        <p:nvSpPr>
          <p:cNvPr id="4" name="TextBox 3">
            <a:extLst>
              <a:ext uri="{FF2B5EF4-FFF2-40B4-BE49-F238E27FC236}">
                <a16:creationId xmlns:a16="http://schemas.microsoft.com/office/drawing/2014/main" id="{D300FA18-02C1-44D3-86F7-3E7010D58AF5}"/>
              </a:ext>
            </a:extLst>
          </p:cNvPr>
          <p:cNvSpPr txBox="1"/>
          <p:nvPr/>
        </p:nvSpPr>
        <p:spPr>
          <a:xfrm>
            <a:off x="648930" y="2438400"/>
            <a:ext cx="4944151" cy="3785419"/>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300" b="0" i="0" dirty="0">
                <a:effectLst/>
              </a:rPr>
              <a:t>Some important properties of data for which requirements need to be met are:</a:t>
            </a:r>
          </a:p>
          <a:p>
            <a:pPr indent="-228600">
              <a:lnSpc>
                <a:spcPct val="90000"/>
              </a:lnSpc>
              <a:spcAft>
                <a:spcPts val="600"/>
              </a:spcAft>
              <a:buFont typeface="Arial" panose="020B0604020202020204" pitchFamily="34" charset="0"/>
              <a:buChar char="•"/>
            </a:pPr>
            <a:r>
              <a:rPr lang="en-US" sz="1300" b="0" i="0" dirty="0">
                <a:effectLst/>
              </a:rPr>
              <a:t>definition-related properties</a:t>
            </a:r>
          </a:p>
          <a:p>
            <a:pPr marL="742950" lvl="1" indent="-228600">
              <a:lnSpc>
                <a:spcPct val="90000"/>
              </a:lnSpc>
              <a:spcAft>
                <a:spcPts val="600"/>
              </a:spcAft>
              <a:buFont typeface="Arial" panose="020B0604020202020204" pitchFamily="34" charset="0"/>
              <a:buChar char="•"/>
            </a:pPr>
            <a:r>
              <a:rPr lang="en-US" sz="1300" b="0" i="1" dirty="0">
                <a:effectLst/>
              </a:rPr>
              <a:t>relevance</a:t>
            </a:r>
            <a:r>
              <a:rPr lang="en-US" sz="1300" b="0" i="0" dirty="0">
                <a:effectLst/>
              </a:rPr>
              <a:t>: the usefulness of the data in the context of your business.</a:t>
            </a:r>
          </a:p>
          <a:p>
            <a:pPr marL="742950" lvl="1" indent="-228600">
              <a:lnSpc>
                <a:spcPct val="90000"/>
              </a:lnSpc>
              <a:spcAft>
                <a:spcPts val="600"/>
              </a:spcAft>
              <a:buFont typeface="Arial" panose="020B0604020202020204" pitchFamily="34" charset="0"/>
              <a:buChar char="•"/>
            </a:pPr>
            <a:r>
              <a:rPr lang="en-US" sz="1300" b="0" i="1" dirty="0">
                <a:effectLst/>
              </a:rPr>
              <a:t>clarity</a:t>
            </a:r>
            <a:r>
              <a:rPr lang="en-US" sz="1300" b="0" i="0" dirty="0">
                <a:effectLst/>
              </a:rPr>
              <a:t>: the availability of a clear and shared definition for the data.</a:t>
            </a:r>
          </a:p>
          <a:p>
            <a:pPr marL="742950" lvl="1" indent="-228600">
              <a:lnSpc>
                <a:spcPct val="90000"/>
              </a:lnSpc>
              <a:spcAft>
                <a:spcPts val="600"/>
              </a:spcAft>
              <a:buFont typeface="Arial" panose="020B0604020202020204" pitchFamily="34" charset="0"/>
              <a:buChar char="•"/>
            </a:pPr>
            <a:r>
              <a:rPr lang="en-US" sz="1300" b="0" i="1" dirty="0">
                <a:effectLst/>
              </a:rPr>
              <a:t>consistency</a:t>
            </a:r>
            <a:r>
              <a:rPr lang="en-US" sz="1300" b="0" i="0" dirty="0">
                <a:effectLst/>
              </a:rPr>
              <a:t>: the compatibility of the same type of data from different sources.</a:t>
            </a:r>
          </a:p>
          <a:p>
            <a:pPr indent="-228600">
              <a:lnSpc>
                <a:spcPct val="90000"/>
              </a:lnSpc>
              <a:spcAft>
                <a:spcPts val="600"/>
              </a:spcAft>
              <a:buFont typeface="Arial" panose="020B0604020202020204" pitchFamily="34" charset="0"/>
              <a:buChar char="•"/>
            </a:pPr>
            <a:r>
              <a:rPr lang="en-US" sz="1300" b="0" i="0" dirty="0">
                <a:effectLst/>
              </a:rPr>
              <a:t>content-related properties</a:t>
            </a:r>
          </a:p>
          <a:p>
            <a:pPr marL="742950" lvl="1" indent="-228600">
              <a:lnSpc>
                <a:spcPct val="90000"/>
              </a:lnSpc>
              <a:spcAft>
                <a:spcPts val="600"/>
              </a:spcAft>
              <a:buFont typeface="Arial" panose="020B0604020202020204" pitchFamily="34" charset="0"/>
              <a:buChar char="•"/>
            </a:pPr>
            <a:r>
              <a:rPr lang="en-US" sz="1300" b="0" i="1" dirty="0">
                <a:effectLst/>
              </a:rPr>
              <a:t>timeliness</a:t>
            </a:r>
            <a:r>
              <a:rPr lang="en-US" sz="1300" b="0" i="0" dirty="0">
                <a:effectLst/>
              </a:rPr>
              <a:t>: the availability of data at the time required and how up to date that data is.</a:t>
            </a:r>
          </a:p>
          <a:p>
            <a:pPr marL="742950" lvl="1" indent="-228600">
              <a:lnSpc>
                <a:spcPct val="90000"/>
              </a:lnSpc>
              <a:spcAft>
                <a:spcPts val="600"/>
              </a:spcAft>
              <a:buFont typeface="Arial" panose="020B0604020202020204" pitchFamily="34" charset="0"/>
              <a:buChar char="•"/>
            </a:pPr>
            <a:r>
              <a:rPr lang="en-US" sz="1300" b="0" i="1" dirty="0">
                <a:effectLst/>
              </a:rPr>
              <a:t>accuracy</a:t>
            </a:r>
            <a:r>
              <a:rPr lang="en-US" sz="1300" b="0" i="0" dirty="0">
                <a:effectLst/>
              </a:rPr>
              <a:t>: how close to the truth the data is.</a:t>
            </a:r>
          </a:p>
          <a:p>
            <a:pPr indent="-228600">
              <a:lnSpc>
                <a:spcPct val="90000"/>
              </a:lnSpc>
              <a:spcAft>
                <a:spcPts val="600"/>
              </a:spcAft>
              <a:buFont typeface="Arial" panose="020B0604020202020204" pitchFamily="34" charset="0"/>
              <a:buChar char="•"/>
            </a:pPr>
            <a:r>
              <a:rPr lang="en-US" sz="1300" b="0" i="0" dirty="0">
                <a:effectLst/>
              </a:rPr>
              <a:t>properties related to both definition and content</a:t>
            </a:r>
          </a:p>
          <a:p>
            <a:pPr marL="742950" lvl="1" indent="-228600">
              <a:lnSpc>
                <a:spcPct val="90000"/>
              </a:lnSpc>
              <a:spcAft>
                <a:spcPts val="600"/>
              </a:spcAft>
              <a:buFont typeface="Arial" panose="020B0604020202020204" pitchFamily="34" charset="0"/>
              <a:buChar char="•"/>
            </a:pPr>
            <a:r>
              <a:rPr lang="en-US" sz="1300" b="0" i="1" dirty="0">
                <a:effectLst/>
              </a:rPr>
              <a:t>completeness</a:t>
            </a:r>
            <a:r>
              <a:rPr lang="en-US" sz="1300" b="0" i="0" dirty="0">
                <a:effectLst/>
              </a:rPr>
              <a:t>: how much of the required data is available.</a:t>
            </a:r>
          </a:p>
          <a:p>
            <a:pPr marL="742950" lvl="1" indent="-228600">
              <a:lnSpc>
                <a:spcPct val="90000"/>
              </a:lnSpc>
              <a:spcAft>
                <a:spcPts val="600"/>
              </a:spcAft>
              <a:buFont typeface="Arial" panose="020B0604020202020204" pitchFamily="34" charset="0"/>
              <a:buChar char="•"/>
            </a:pPr>
            <a:r>
              <a:rPr lang="en-US" sz="1300" b="0" i="1" dirty="0">
                <a:effectLst/>
              </a:rPr>
              <a:t>accessibility</a:t>
            </a:r>
            <a:r>
              <a:rPr lang="en-US" sz="1300" b="0" i="0" dirty="0">
                <a:effectLst/>
              </a:rPr>
              <a:t>: where, how, and to whom the data is available or not available (e.g. security).</a:t>
            </a:r>
          </a:p>
          <a:p>
            <a:pPr marL="742950" lvl="1" indent="-228600">
              <a:lnSpc>
                <a:spcPct val="90000"/>
              </a:lnSpc>
              <a:spcAft>
                <a:spcPts val="600"/>
              </a:spcAft>
              <a:buFont typeface="Arial" panose="020B0604020202020204" pitchFamily="34" charset="0"/>
              <a:buChar char="•"/>
            </a:pPr>
            <a:r>
              <a:rPr lang="en-US" sz="1300" b="0" i="1" dirty="0">
                <a:effectLst/>
              </a:rPr>
              <a:t>cost</a:t>
            </a:r>
            <a:r>
              <a:rPr lang="en-US" sz="1300" b="0" i="0" dirty="0">
                <a:effectLst/>
              </a:rPr>
              <a:t>: the cost incurred in obtaining the data, and making it available for use.</a:t>
            </a:r>
          </a:p>
        </p:txBody>
      </p:sp>
      <p:sp>
        <p:nvSpPr>
          <p:cNvPr id="16388"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9"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12A4E343-ECA3-43DD-A23F-9E016B5EA1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2107095"/>
            <a:ext cx="4475531" cy="264056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3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1000"/>
                                        <p:tgtEl>
                                          <p:spTgt spid="16386"/>
                                        </p:tgtEl>
                                      </p:cBhvr>
                                    </p:animEffect>
                                    <p:anim calcmode="lin" valueType="num">
                                      <p:cBhvr>
                                        <p:cTn id="8" dur="1000" fill="hold"/>
                                        <p:tgtEl>
                                          <p:spTgt spid="16386"/>
                                        </p:tgtEl>
                                        <p:attrNameLst>
                                          <p:attrName>ppt_x</p:attrName>
                                        </p:attrNameLst>
                                      </p:cBhvr>
                                      <p:tavLst>
                                        <p:tav tm="0">
                                          <p:val>
                                            <p:strVal val="#ppt_x"/>
                                          </p:val>
                                        </p:tav>
                                        <p:tav tm="100000">
                                          <p:val>
                                            <p:strVal val="#ppt_x"/>
                                          </p:val>
                                        </p:tav>
                                      </p:tavLst>
                                    </p:anim>
                                    <p:anim calcmode="lin" valueType="num">
                                      <p:cBhvr>
                                        <p:cTn id="9" dur="1000" fill="hold"/>
                                        <p:tgtEl>
                                          <p:spTgt spid="163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77F31-F9B2-4869-AB28-8E3EF8B8BEB4}"/>
              </a:ext>
            </a:extLst>
          </p:cNvPr>
          <p:cNvSpPr>
            <a:spLocks noGrp="1"/>
          </p:cNvSpPr>
          <p:nvPr>
            <p:ph type="title"/>
          </p:nvPr>
        </p:nvSpPr>
        <p:spPr>
          <a:xfrm>
            <a:off x="524741" y="620392"/>
            <a:ext cx="3808268" cy="5504688"/>
          </a:xfrm>
        </p:spPr>
        <p:txBody>
          <a:bodyPr vert="horz" lIns="91440" tIns="45720" rIns="91440" bIns="45720" rtlCol="0" anchor="ctr">
            <a:normAutofit/>
          </a:bodyPr>
          <a:lstStyle/>
          <a:p>
            <a:r>
              <a:rPr lang="en-US" sz="6000" kern="1200" dirty="0">
                <a:solidFill>
                  <a:schemeClr val="bg1"/>
                </a:solidFill>
                <a:latin typeface="+mj-lt"/>
                <a:ea typeface="+mj-ea"/>
                <a:cs typeface="+mj-cs"/>
              </a:rPr>
              <a:t>Types of Data Models</a:t>
            </a:r>
            <a:br>
              <a:rPr lang="en-US" sz="6000" kern="1200" dirty="0">
                <a:solidFill>
                  <a:schemeClr val="bg1"/>
                </a:solidFill>
                <a:latin typeface="+mj-lt"/>
                <a:ea typeface="+mj-ea"/>
                <a:cs typeface="+mj-cs"/>
              </a:rPr>
            </a:br>
            <a:r>
              <a:rPr lang="en-US" sz="1800" b="0" i="0" dirty="0">
                <a:solidFill>
                  <a:schemeClr val="bg1"/>
                </a:solidFill>
              </a:rPr>
              <a:t>A database model is a specification describing how a database is structured and used. Several such models have been suggested. Common models include:</a:t>
            </a:r>
            <a:br>
              <a:rPr lang="en-US" sz="1100" dirty="0"/>
            </a:br>
            <a:br>
              <a:rPr lang="en-US" sz="2800" dirty="0"/>
            </a:br>
            <a:endParaRPr lang="en-US" sz="6000" kern="1200" dirty="0">
              <a:solidFill>
                <a:schemeClr val="bg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099C13C7-77FC-4DEE-9B57-8E92B7ADC2C9}"/>
              </a:ext>
            </a:extLst>
          </p:cNvPr>
          <p:cNvGraphicFramePr/>
          <p:nvPr>
            <p:extLst>
              <p:ext uri="{D42A27DB-BD31-4B8C-83A1-F6EECF244321}">
                <p14:modId xmlns:p14="http://schemas.microsoft.com/office/powerpoint/2010/main" val="299458085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064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05B4-1902-4C19-B56E-67528CC2A18A}"/>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kern="1200">
                <a:solidFill>
                  <a:schemeClr val="tx1"/>
                </a:solidFill>
                <a:latin typeface="+mj-lt"/>
                <a:ea typeface="+mj-ea"/>
                <a:cs typeface="+mj-cs"/>
              </a:rPr>
              <a:t>Flat Model</a:t>
            </a:r>
          </a:p>
        </p:txBody>
      </p:sp>
      <p:sp>
        <p:nvSpPr>
          <p:cNvPr id="4" name="TextBox 3">
            <a:extLst>
              <a:ext uri="{FF2B5EF4-FFF2-40B4-BE49-F238E27FC236}">
                <a16:creationId xmlns:a16="http://schemas.microsoft.com/office/drawing/2014/main" id="{CA1A8978-357B-4BD7-93F6-B11C546F53C7}"/>
              </a:ext>
            </a:extLst>
          </p:cNvPr>
          <p:cNvSpPr txBox="1"/>
          <p:nvPr/>
        </p:nvSpPr>
        <p:spPr>
          <a:xfrm>
            <a:off x="648930" y="2438400"/>
            <a:ext cx="4944151"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0" i="0">
                <a:effectLst/>
              </a:rPr>
              <a:t>This may not strictly qualify as a data model. </a:t>
            </a:r>
          </a:p>
          <a:p>
            <a:pPr indent="-228600">
              <a:lnSpc>
                <a:spcPct val="90000"/>
              </a:lnSpc>
              <a:spcAft>
                <a:spcPts val="600"/>
              </a:spcAft>
              <a:buFont typeface="Arial" panose="020B0604020202020204" pitchFamily="34" charset="0"/>
              <a:buChar char="•"/>
            </a:pPr>
            <a:r>
              <a:rPr lang="en-US" sz="2400" b="0" i="0">
                <a:effectLst/>
              </a:rPr>
              <a:t>The flat (or table) model consists of a single, two-dimensional array of data elements, where all members of a given column are assumed to be similar values, and all members of a row are assumed to be related to one another.</a:t>
            </a:r>
            <a:endParaRPr lang="en-US" sz="2400"/>
          </a:p>
        </p:txBody>
      </p:sp>
      <p:sp>
        <p:nvSpPr>
          <p:cNvPr id="137" name="Rectangle 136">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a:extLst>
              <a:ext uri="{FF2B5EF4-FFF2-40B4-BE49-F238E27FC236}">
                <a16:creationId xmlns:a16="http://schemas.microsoft.com/office/drawing/2014/main" id="{C72A0D91-BCEF-4E57-A028-3E24BC66E5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913033"/>
            <a:ext cx="4475531" cy="502868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51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1000"/>
                                        <p:tgtEl>
                                          <p:spTgt spid="9220"/>
                                        </p:tgtEl>
                                      </p:cBhvr>
                                    </p:animEffect>
                                    <p:anim calcmode="lin" valueType="num">
                                      <p:cBhvr>
                                        <p:cTn id="8" dur="1000" fill="hold"/>
                                        <p:tgtEl>
                                          <p:spTgt spid="9220"/>
                                        </p:tgtEl>
                                        <p:attrNameLst>
                                          <p:attrName>ppt_x</p:attrName>
                                        </p:attrNameLst>
                                      </p:cBhvr>
                                      <p:tavLst>
                                        <p:tav tm="0">
                                          <p:val>
                                            <p:strVal val="#ppt_x"/>
                                          </p:val>
                                        </p:tav>
                                        <p:tav tm="100000">
                                          <p:val>
                                            <p:strVal val="#ppt_x"/>
                                          </p:val>
                                        </p:tav>
                                      </p:tavLst>
                                    </p:anim>
                                    <p:anim calcmode="lin" valueType="num">
                                      <p:cBhvr>
                                        <p:cTn id="9" dur="1000" fill="hold"/>
                                        <p:tgtEl>
                                          <p:spTgt spid="9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0B6C4-86A6-48C5-9CB4-B3F29D607EE7}"/>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Hierarchical Model</a:t>
            </a:r>
          </a:p>
        </p:txBody>
      </p:sp>
      <p:sp>
        <p:nvSpPr>
          <p:cNvPr id="4" name="TextBox 3">
            <a:extLst>
              <a:ext uri="{FF2B5EF4-FFF2-40B4-BE49-F238E27FC236}">
                <a16:creationId xmlns:a16="http://schemas.microsoft.com/office/drawing/2014/main" id="{DA3BB0AC-343B-4C15-AA9B-1F48E386626E}"/>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The hierarchical model is similar to the network model except that links in the hierarchical model form a tree structure, while the network model allows arbitrary graph</a:t>
            </a:r>
            <a:endParaRPr lang="en-US" sz="2000"/>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BEC74FAF-4FAD-41F1-B8A6-EFA4B8B8F3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170128"/>
            <a:ext cx="6019331" cy="451449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6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CB0A-BF09-4F68-B122-080B69766333}"/>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Network Model</a:t>
            </a:r>
          </a:p>
        </p:txBody>
      </p:sp>
      <p:sp>
        <p:nvSpPr>
          <p:cNvPr id="4" name="TextBox 3">
            <a:extLst>
              <a:ext uri="{FF2B5EF4-FFF2-40B4-BE49-F238E27FC236}">
                <a16:creationId xmlns:a16="http://schemas.microsoft.com/office/drawing/2014/main" id="{2BEE7057-7C09-4380-A92A-E01C44B0D82E}"/>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This model organizes data using two fundamental constructs, called records and sets. </a:t>
            </a:r>
          </a:p>
          <a:p>
            <a:pPr indent="-228600">
              <a:lnSpc>
                <a:spcPct val="90000"/>
              </a:lnSpc>
              <a:spcAft>
                <a:spcPts val="600"/>
              </a:spcAft>
              <a:buFont typeface="Arial" panose="020B0604020202020204" pitchFamily="34" charset="0"/>
              <a:buChar char="•"/>
            </a:pPr>
            <a:r>
              <a:rPr lang="en-US" sz="2000" b="0" i="0">
                <a:effectLst/>
              </a:rPr>
              <a:t>Records contain fields, and sets define one-to-many relationships between records: one owner, many members. </a:t>
            </a:r>
          </a:p>
          <a:p>
            <a:pPr indent="-228600">
              <a:lnSpc>
                <a:spcPct val="90000"/>
              </a:lnSpc>
              <a:spcAft>
                <a:spcPts val="600"/>
              </a:spcAft>
              <a:buFont typeface="Arial" panose="020B0604020202020204" pitchFamily="34" charset="0"/>
              <a:buChar char="•"/>
            </a:pPr>
            <a:r>
              <a:rPr lang="en-US" sz="2000" b="0" i="0">
                <a:effectLst/>
              </a:rPr>
              <a:t>The network data model is an abstraction of the design concept used in the implementation of databases.</a:t>
            </a:r>
            <a:endParaRPr lang="en-US" sz="2000"/>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A7E9F9FB-66A9-4E4B-9310-425F6825C2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170128"/>
            <a:ext cx="6019331" cy="451449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1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2A0D-5CF5-490A-9717-EE814C922E9E}"/>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Relational Model</a:t>
            </a:r>
          </a:p>
        </p:txBody>
      </p:sp>
      <p:sp>
        <p:nvSpPr>
          <p:cNvPr id="4" name="TextBox 3">
            <a:extLst>
              <a:ext uri="{FF2B5EF4-FFF2-40B4-BE49-F238E27FC236}">
                <a16:creationId xmlns:a16="http://schemas.microsoft.com/office/drawing/2014/main" id="{68C0D8B6-805F-4EF3-8071-7B54C140CF78}"/>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is a database model based on first-order predicate logic. Its core idea is to describe a database as a collection of predicates over a finite set of predicate variables, describing constraints on the possible values and combinations of values. </a:t>
            </a:r>
          </a:p>
          <a:p>
            <a:pPr indent="-228600">
              <a:lnSpc>
                <a:spcPct val="90000"/>
              </a:lnSpc>
              <a:spcAft>
                <a:spcPts val="600"/>
              </a:spcAft>
              <a:buFont typeface="Arial" panose="020B0604020202020204" pitchFamily="34" charset="0"/>
              <a:buChar char="•"/>
            </a:pPr>
            <a:r>
              <a:rPr lang="en-US" sz="2000" b="0" i="0">
                <a:effectLst/>
              </a:rPr>
              <a:t>The power of the relational data model lies in its mathematical foundations and a simple user-level paradigm.</a:t>
            </a:r>
            <a:endParaRPr lang="en-US" sz="2000"/>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DC3230BF-0BA3-4731-908B-8DC36311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945117"/>
            <a:ext cx="6019331" cy="296452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67872-0816-409D-97CD-ED6825FEE79C}"/>
              </a:ext>
            </a:extLst>
          </p:cNvPr>
          <p:cNvSpPr>
            <a:spLocks noGrp="1"/>
          </p:cNvSpPr>
          <p:nvPr>
            <p:ph type="title"/>
          </p:nvPr>
        </p:nvSpPr>
        <p:spPr>
          <a:xfrm>
            <a:off x="635000" y="640823"/>
            <a:ext cx="3418659" cy="5583148"/>
          </a:xfrm>
        </p:spPr>
        <p:txBody>
          <a:bodyPr anchor="ctr">
            <a:normAutofit/>
          </a:bodyPr>
          <a:lstStyle/>
          <a:p>
            <a:r>
              <a:rPr lang="en-US" sz="5400"/>
              <a:t>Agenda</a:t>
            </a:r>
            <a:endParaRPr lang="en-IN"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F06819F-107D-4211-8913-AD57E8B59700}"/>
              </a:ext>
            </a:extLst>
          </p:cNvPr>
          <p:cNvGraphicFramePr>
            <a:graphicFrameLocks noGrp="1"/>
          </p:cNvGraphicFramePr>
          <p:nvPr>
            <p:ph idx="1"/>
            <p:extLst>
              <p:ext uri="{D42A27DB-BD31-4B8C-83A1-F6EECF244321}">
                <p14:modId xmlns:p14="http://schemas.microsoft.com/office/powerpoint/2010/main" val="209516885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515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ED27-3351-4268-B5E5-B0E579FD0392}"/>
              </a:ext>
            </a:extLst>
          </p:cNvPr>
          <p:cNvSpPr>
            <a:spLocks noGrp="1"/>
          </p:cNvSpPr>
          <p:nvPr>
            <p:ph type="title"/>
          </p:nvPr>
        </p:nvSpPr>
        <p:spPr>
          <a:xfrm>
            <a:off x="838200" y="365125"/>
            <a:ext cx="4191000" cy="1325563"/>
          </a:xfrm>
        </p:spPr>
        <p:txBody>
          <a:bodyPr/>
          <a:lstStyle/>
          <a:p>
            <a:r>
              <a:rPr lang="en-US" dirty="0"/>
              <a:t>Object Relational Model</a:t>
            </a:r>
            <a:endParaRPr lang="en-IN" dirty="0"/>
          </a:p>
        </p:txBody>
      </p:sp>
      <p:sp>
        <p:nvSpPr>
          <p:cNvPr id="4" name="TextBox 3">
            <a:extLst>
              <a:ext uri="{FF2B5EF4-FFF2-40B4-BE49-F238E27FC236}">
                <a16:creationId xmlns:a16="http://schemas.microsoft.com/office/drawing/2014/main" id="{1FE8EF10-8E52-4FA8-B988-CFCFB0B971F6}"/>
              </a:ext>
            </a:extLst>
          </p:cNvPr>
          <p:cNvSpPr txBox="1"/>
          <p:nvPr/>
        </p:nvSpPr>
        <p:spPr>
          <a:xfrm>
            <a:off x="459988" y="1907970"/>
            <a:ext cx="4792236" cy="1200329"/>
          </a:xfrm>
          <a:prstGeom prst="rect">
            <a:avLst/>
          </a:prstGeom>
          <a:noFill/>
        </p:spPr>
        <p:txBody>
          <a:bodyPr wrap="square">
            <a:spAutoFit/>
          </a:bodyPr>
          <a:lstStyle/>
          <a:p>
            <a:r>
              <a:rPr lang="en-US" b="0" i="0" dirty="0">
                <a:solidFill>
                  <a:srgbClr val="202122"/>
                </a:solidFill>
                <a:effectLst/>
                <a:latin typeface="Arial" panose="020B0604020202020204" pitchFamily="34" charset="0"/>
              </a:rPr>
              <a:t>Similar to a relational database model, but objects, classes and inheritance are directly supported in </a:t>
            </a:r>
            <a:r>
              <a:rPr lang="en-US" b="0" i="0" u="none" strike="noStrike" dirty="0">
                <a:solidFill>
                  <a:srgbClr val="0645AD"/>
                </a:solidFill>
                <a:effectLst/>
                <a:latin typeface="Arial" panose="020B0604020202020204" pitchFamily="34" charset="0"/>
                <a:hlinkClick r:id="rId2" tooltip="Database schema"/>
              </a:rPr>
              <a:t>database schemas</a:t>
            </a:r>
            <a:r>
              <a:rPr lang="en-US" b="0" i="0" dirty="0">
                <a:solidFill>
                  <a:srgbClr val="202122"/>
                </a:solidFill>
                <a:effectLst/>
                <a:latin typeface="Arial" panose="020B0604020202020204" pitchFamily="34" charset="0"/>
              </a:rPr>
              <a:t> and in the query language.</a:t>
            </a:r>
            <a:endParaRPr lang="en-IN" dirty="0"/>
          </a:p>
        </p:txBody>
      </p:sp>
      <p:sp>
        <p:nvSpPr>
          <p:cNvPr id="5" name="Title 1">
            <a:extLst>
              <a:ext uri="{FF2B5EF4-FFF2-40B4-BE49-F238E27FC236}">
                <a16:creationId xmlns:a16="http://schemas.microsoft.com/office/drawing/2014/main" id="{3F0A9D04-2ADD-46A4-9B68-51D99CB261EB}"/>
              </a:ext>
            </a:extLst>
          </p:cNvPr>
          <p:cNvSpPr txBox="1">
            <a:spLocks/>
          </p:cNvSpPr>
          <p:nvPr/>
        </p:nvSpPr>
        <p:spPr>
          <a:xfrm>
            <a:off x="6671217" y="365124"/>
            <a:ext cx="4191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Object Role Model</a:t>
            </a:r>
            <a:endParaRPr lang="en-IN" dirty="0"/>
          </a:p>
        </p:txBody>
      </p:sp>
      <p:sp>
        <p:nvSpPr>
          <p:cNvPr id="8" name="TextBox 7">
            <a:extLst>
              <a:ext uri="{FF2B5EF4-FFF2-40B4-BE49-F238E27FC236}">
                <a16:creationId xmlns:a16="http://schemas.microsoft.com/office/drawing/2014/main" id="{D2EB7BEE-3EBE-42AD-A2B7-01544913909A}"/>
              </a:ext>
            </a:extLst>
          </p:cNvPr>
          <p:cNvSpPr txBox="1"/>
          <p:nvPr/>
        </p:nvSpPr>
        <p:spPr>
          <a:xfrm>
            <a:off x="6096000" y="1818711"/>
            <a:ext cx="6094140" cy="2031325"/>
          </a:xfrm>
          <a:prstGeom prst="rect">
            <a:avLst/>
          </a:prstGeom>
          <a:noFill/>
        </p:spPr>
        <p:txBody>
          <a:bodyPr wrap="square">
            <a:spAutoFit/>
          </a:bodyPr>
          <a:lstStyle/>
          <a:p>
            <a:r>
              <a:rPr lang="en-US" b="0" i="0" dirty="0">
                <a:solidFill>
                  <a:srgbClr val="202122"/>
                </a:solidFill>
                <a:effectLst/>
                <a:latin typeface="Arial" panose="020B0604020202020204" pitchFamily="34" charset="0"/>
              </a:rPr>
              <a:t>A method of data modeling that has been defined as "attribute free", and "fact-based". The result is a verifiably correct system, from which other common artifacts, such as ERD, UML, and semantic models may be derived. Associations between data objects are described during the database design procedure, such that normalization is an inevitable result of the process.</a:t>
            </a:r>
            <a:endParaRPr lang="en-IN" dirty="0"/>
          </a:p>
        </p:txBody>
      </p:sp>
    </p:spTree>
    <p:extLst>
      <p:ext uri="{BB962C8B-B14F-4D97-AF65-F5344CB8AC3E}">
        <p14:creationId xmlns:p14="http://schemas.microsoft.com/office/powerpoint/2010/main" val="3728808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DE1D-522C-4482-A245-460528D8B96B}"/>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Star Schema</a:t>
            </a:r>
          </a:p>
        </p:txBody>
      </p:sp>
      <p:sp>
        <p:nvSpPr>
          <p:cNvPr id="4" name="TextBox 3">
            <a:extLst>
              <a:ext uri="{FF2B5EF4-FFF2-40B4-BE49-F238E27FC236}">
                <a16:creationId xmlns:a16="http://schemas.microsoft.com/office/drawing/2014/main" id="{AB0E9DAA-E6EE-45B5-BE3B-EB34FC8FF861}"/>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The simplest style of data warehouse schema. The star schema consists of a few "fact tables" (possibly only one, justifying the name) referencing any number of "dimension tables". The star schema is considered an important special case of the </a:t>
            </a:r>
            <a:r>
              <a:rPr lang="en-US" sz="2000" b="0" i="0" u="none" strike="noStrike">
                <a:effectLst/>
                <a:hlinkClick r:id="rId2" tooltip="Snowflake schema"/>
              </a:rPr>
              <a:t>snowflake schema</a:t>
            </a:r>
            <a:r>
              <a:rPr lang="en-US" sz="2000" b="0" i="0">
                <a:effectLst/>
              </a:rPr>
              <a:t>.</a:t>
            </a:r>
            <a:endParaRPr lang="en-US" sz="2000"/>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C7A49DFF-3107-43EC-BF9E-654EAC9076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538811"/>
            <a:ext cx="6019331" cy="377713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989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96040-34C6-4E77-A5EC-9751D5B8E26A}"/>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kern="1200">
                <a:solidFill>
                  <a:schemeClr val="tx1"/>
                </a:solidFill>
                <a:latin typeface="+mj-lt"/>
                <a:ea typeface="+mj-ea"/>
                <a:cs typeface="+mj-cs"/>
              </a:rPr>
              <a:t>Data structure Diagram</a:t>
            </a:r>
          </a:p>
        </p:txBody>
      </p:sp>
      <p:sp>
        <p:nvSpPr>
          <p:cNvPr id="4" name="TextBox 3">
            <a:extLst>
              <a:ext uri="{FF2B5EF4-FFF2-40B4-BE49-F238E27FC236}">
                <a16:creationId xmlns:a16="http://schemas.microsoft.com/office/drawing/2014/main" id="{FC1E71CA-460B-4DDB-808F-1E5D4E84F9DA}"/>
              </a:ext>
            </a:extLst>
          </p:cNvPr>
          <p:cNvSpPr txBox="1"/>
          <p:nvPr/>
        </p:nvSpPr>
        <p:spPr>
          <a:xfrm>
            <a:off x="648930" y="2438400"/>
            <a:ext cx="4944151"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Data structure diagrams are an extension of the </a:t>
            </a:r>
            <a:r>
              <a:rPr lang="en-US" sz="2000" dirty="0">
                <a:hlinkClick r:id="rId3">
                  <a:extLst>
                    <a:ext uri="{A12FA001-AC4F-418D-AE19-62706E023703}">
                      <ahyp:hlinkClr xmlns:ahyp="http://schemas.microsoft.com/office/drawing/2018/hyperlinkcolor" val="tx"/>
                    </a:ext>
                  </a:extLst>
                </a:hlinkClick>
              </a:rPr>
              <a:t>entity-relationship model</a:t>
            </a:r>
            <a:r>
              <a:rPr lang="en-US" sz="2000" dirty="0"/>
              <a:t> (ER model). </a:t>
            </a:r>
          </a:p>
          <a:p>
            <a:pPr indent="-228600">
              <a:lnSpc>
                <a:spcPct val="90000"/>
              </a:lnSpc>
              <a:spcAft>
                <a:spcPts val="600"/>
              </a:spcAft>
              <a:buFont typeface="Arial" panose="020B0604020202020204" pitchFamily="34" charset="0"/>
              <a:buChar char="•"/>
            </a:pPr>
            <a:r>
              <a:rPr lang="en-US" sz="2000" b="0" i="0" dirty="0">
                <a:effectLst/>
              </a:rPr>
              <a:t>In DSDs, </a:t>
            </a:r>
            <a:r>
              <a:rPr lang="en-US" sz="2000" dirty="0">
                <a:hlinkClick r:id="rId4" tooltip="Attribute (computing)">
                  <a:extLst>
                    <a:ext uri="{A12FA001-AC4F-418D-AE19-62706E023703}">
                      <ahyp:hlinkClr xmlns:ahyp="http://schemas.microsoft.com/office/drawing/2018/hyperlinkcolor" val="tx"/>
                    </a:ext>
                  </a:extLst>
                </a:hlinkClick>
              </a:rPr>
              <a:t>attributes</a:t>
            </a:r>
            <a:r>
              <a:rPr lang="en-US" sz="2000" dirty="0"/>
              <a:t> </a:t>
            </a:r>
            <a:r>
              <a:rPr lang="en-US" sz="2000" b="0" i="0" dirty="0">
                <a:effectLst/>
              </a:rPr>
              <a:t>are specified inside the entity boxes rather than outside of them, while relationships are drawn as boxes composed of attributes which specify the constraints that bind entities together. </a:t>
            </a:r>
          </a:p>
        </p:txBody>
      </p:sp>
      <p:sp>
        <p:nvSpPr>
          <p:cNvPr id="77" name="Rectangle 76">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4" name="Picture 8" descr="Data Structure Diagram">
            <a:extLst>
              <a:ext uri="{FF2B5EF4-FFF2-40B4-BE49-F238E27FC236}">
                <a16:creationId xmlns:a16="http://schemas.microsoft.com/office/drawing/2014/main" id="{B290063F-D3DA-4B9C-9E95-99B8C273C15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04709" y="1989612"/>
            <a:ext cx="4475531" cy="287552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84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1000"/>
                                        <p:tgtEl>
                                          <p:spTgt spid="14344"/>
                                        </p:tgtEl>
                                      </p:cBhvr>
                                    </p:animEffect>
                                    <p:anim calcmode="lin" valueType="num">
                                      <p:cBhvr>
                                        <p:cTn id="8" dur="1000" fill="hold"/>
                                        <p:tgtEl>
                                          <p:spTgt spid="14344"/>
                                        </p:tgtEl>
                                        <p:attrNameLst>
                                          <p:attrName>ppt_x</p:attrName>
                                        </p:attrNameLst>
                                      </p:cBhvr>
                                      <p:tavLst>
                                        <p:tav tm="0">
                                          <p:val>
                                            <p:strVal val="#ppt_x"/>
                                          </p:val>
                                        </p:tav>
                                        <p:tav tm="100000">
                                          <p:val>
                                            <p:strVal val="#ppt_x"/>
                                          </p:val>
                                        </p:tav>
                                      </p:tavLst>
                                    </p:anim>
                                    <p:anim calcmode="lin" valueType="num">
                                      <p:cBhvr>
                                        <p:cTn id="9" dur="1000" fill="hold"/>
                                        <p:tgtEl>
                                          <p:spTgt spid="14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1E07-F054-437B-B83F-C79960157AC2}"/>
              </a:ext>
            </a:extLst>
          </p:cNvPr>
          <p:cNvSpPr>
            <a:spLocks noGrp="1"/>
          </p:cNvSpPr>
          <p:nvPr>
            <p:ph type="title"/>
          </p:nvPr>
        </p:nvSpPr>
        <p:spPr>
          <a:xfrm>
            <a:off x="664584" y="1"/>
            <a:ext cx="4944152" cy="802888"/>
          </a:xfrm>
        </p:spPr>
        <p:txBody>
          <a:bodyPr vert="horz" lIns="91440" tIns="45720" rIns="91440" bIns="45720" rtlCol="0" anchor="ctr">
            <a:normAutofit/>
          </a:bodyPr>
          <a:lstStyle/>
          <a:p>
            <a:r>
              <a:rPr lang="en-US" kern="1200" dirty="0">
                <a:solidFill>
                  <a:schemeClr val="tx1"/>
                </a:solidFill>
                <a:latin typeface="+mj-lt"/>
                <a:ea typeface="+mj-ea"/>
                <a:cs typeface="+mj-cs"/>
              </a:rPr>
              <a:t>Database designing</a:t>
            </a:r>
          </a:p>
        </p:txBody>
      </p:sp>
      <p:sp>
        <p:nvSpPr>
          <p:cNvPr id="4" name="TextBox 3">
            <a:extLst>
              <a:ext uri="{FF2B5EF4-FFF2-40B4-BE49-F238E27FC236}">
                <a16:creationId xmlns:a16="http://schemas.microsoft.com/office/drawing/2014/main" id="{16745CDC-DC8D-4C09-9C83-FCFE6A8D49AD}"/>
              </a:ext>
            </a:extLst>
          </p:cNvPr>
          <p:cNvSpPr txBox="1"/>
          <p:nvPr/>
        </p:nvSpPr>
        <p:spPr>
          <a:xfrm>
            <a:off x="484214" y="1802643"/>
            <a:ext cx="4944151" cy="3785419"/>
          </a:xfrm>
          <a:prstGeom prst="rect">
            <a:avLst/>
          </a:prstGeom>
        </p:spPr>
        <p:txBody>
          <a:bodyPr vert="horz" lIns="91440" tIns="45720" rIns="91440" bIns="45720" rtlCol="0">
            <a:normAutofit/>
          </a:bodyPr>
          <a:lstStyle/>
          <a:p>
            <a:pPr>
              <a:lnSpc>
                <a:spcPct val="90000"/>
              </a:lnSpc>
              <a:spcAft>
                <a:spcPts val="600"/>
              </a:spcAft>
            </a:pPr>
            <a:r>
              <a:rPr lang="en-US" sz="2200" dirty="0"/>
              <a:t>Database design is the organization of data according to a </a:t>
            </a:r>
            <a:r>
              <a:rPr lang="en-US" sz="2200" dirty="0">
                <a:hlinkClick r:id="rId3">
                  <a:extLst>
                    <a:ext uri="{A12FA001-AC4F-418D-AE19-62706E023703}">
                      <ahyp:hlinkClr xmlns:ahyp="http://schemas.microsoft.com/office/drawing/2018/hyperlinkcolor" val="tx"/>
                    </a:ext>
                  </a:extLst>
                </a:hlinkClick>
              </a:rPr>
              <a:t>database model</a:t>
            </a:r>
            <a:r>
              <a:rPr lang="en-US" sz="2200" dirty="0"/>
              <a:t>. The designer determines what data must be stored and how the data elements interrelate. </a:t>
            </a:r>
          </a:p>
        </p:txBody>
      </p:sp>
      <p:sp>
        <p:nvSpPr>
          <p:cNvPr id="71"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a:extLst>
              <a:ext uri="{FF2B5EF4-FFF2-40B4-BE49-F238E27FC236}">
                <a16:creationId xmlns:a16="http://schemas.microsoft.com/office/drawing/2014/main" id="{7062558F-8A5D-4B41-AA57-F773DB1E393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34250" y="1223892"/>
            <a:ext cx="4764277" cy="4240206"/>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4F3112-7164-4DFE-BA9E-2601366A61DE}"/>
              </a:ext>
            </a:extLst>
          </p:cNvPr>
          <p:cNvSpPr txBox="1"/>
          <p:nvPr/>
        </p:nvSpPr>
        <p:spPr>
          <a:xfrm>
            <a:off x="484214" y="3487847"/>
            <a:ext cx="5399477" cy="1446550"/>
          </a:xfrm>
          <a:prstGeom prst="rect">
            <a:avLst/>
          </a:prstGeom>
          <a:noFill/>
        </p:spPr>
        <p:txBody>
          <a:bodyPr wrap="square">
            <a:spAutoFit/>
          </a:bodyPr>
          <a:lstStyle/>
          <a:p>
            <a:pPr algn="l">
              <a:spcAft>
                <a:spcPts val="600"/>
              </a:spcAft>
            </a:pPr>
            <a:r>
              <a:rPr lang="en-US" sz="2200" dirty="0"/>
              <a:t>Database designs also include ER (</a:t>
            </a:r>
            <a:r>
              <a:rPr lang="en-US" sz="2200" dirty="0">
                <a:hlinkClick r:id="rId5" tooltip="Entity-relationship model">
                  <a:extLst>
                    <a:ext uri="{A12FA001-AC4F-418D-AE19-62706E023703}">
                      <ahyp:hlinkClr xmlns:ahyp="http://schemas.microsoft.com/office/drawing/2018/hyperlinkcolor" val="tx"/>
                    </a:ext>
                  </a:extLst>
                </a:hlinkClick>
              </a:rPr>
              <a:t>entity-relationship model</a:t>
            </a:r>
            <a:r>
              <a:rPr lang="en-US" sz="2200" dirty="0"/>
              <a:t>) diagrams which is a diagram that helps to design databases in an efficient way</a:t>
            </a:r>
            <a:r>
              <a:rPr lang="en-US" b="0" i="0"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155941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additive="base">
                                        <p:cTn id="7" dur="500" fill="hold"/>
                                        <p:tgtEl>
                                          <p:spTgt spid="17410"/>
                                        </p:tgtEl>
                                        <p:attrNameLst>
                                          <p:attrName>ppt_x</p:attrName>
                                        </p:attrNameLst>
                                      </p:cBhvr>
                                      <p:tavLst>
                                        <p:tav tm="0">
                                          <p:val>
                                            <p:strVal val="#ppt_x"/>
                                          </p:val>
                                        </p:tav>
                                        <p:tav tm="100000">
                                          <p:val>
                                            <p:strVal val="#ppt_x"/>
                                          </p:val>
                                        </p:tav>
                                      </p:tavLst>
                                    </p:anim>
                                    <p:anim calcmode="lin" valueType="num">
                                      <p:cBhvr additive="base">
                                        <p:cTn id="8"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13200-1C4B-4355-8A26-18FC85664FBD}"/>
              </a:ext>
            </a:extLst>
          </p:cNvPr>
          <p:cNvSpPr>
            <a:spLocks noGrp="1"/>
          </p:cNvSpPr>
          <p:nvPr>
            <p:ph type="title"/>
          </p:nvPr>
        </p:nvSpPr>
        <p:spPr>
          <a:xfrm>
            <a:off x="645859" y="640081"/>
            <a:ext cx="3494341" cy="3793488"/>
          </a:xfrm>
          <a:noFill/>
        </p:spPr>
        <p:txBody>
          <a:bodyPr vert="horz" lIns="91440" tIns="45720" rIns="91440" bIns="45720" rtlCol="0" anchor="b">
            <a:normAutofit/>
          </a:bodyPr>
          <a:lstStyle/>
          <a:p>
            <a:r>
              <a:rPr lang="en-US" sz="4600" kern="1200">
                <a:solidFill>
                  <a:schemeClr val="tx1"/>
                </a:solidFill>
                <a:latin typeface="+mj-lt"/>
                <a:ea typeface="+mj-ea"/>
                <a:cs typeface="+mj-cs"/>
              </a:rPr>
              <a:t>Exploring Some Databases</a:t>
            </a:r>
          </a:p>
        </p:txBody>
      </p:sp>
      <p:sp>
        <p:nvSpPr>
          <p:cNvPr id="8" name="Rectangle 7">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Table 3">
            <a:extLst>
              <a:ext uri="{FF2B5EF4-FFF2-40B4-BE49-F238E27FC236}">
                <a16:creationId xmlns:a16="http://schemas.microsoft.com/office/drawing/2014/main" id="{7A043571-E7C9-4A98-AA0B-37EB1B4249B0}"/>
              </a:ext>
            </a:extLst>
          </p:cNvPr>
          <p:cNvGraphicFramePr>
            <a:graphicFrameLocks noGrp="1"/>
          </p:cNvGraphicFramePr>
          <p:nvPr>
            <p:extLst>
              <p:ext uri="{D42A27DB-BD31-4B8C-83A1-F6EECF244321}">
                <p14:modId xmlns:p14="http://schemas.microsoft.com/office/powerpoint/2010/main" val="2105857063"/>
              </p:ext>
            </p:extLst>
          </p:nvPr>
        </p:nvGraphicFramePr>
        <p:xfrm>
          <a:off x="5441735" y="824333"/>
          <a:ext cx="5934457" cy="5209337"/>
        </p:xfrm>
        <a:graphic>
          <a:graphicData uri="http://schemas.openxmlformats.org/drawingml/2006/table">
            <a:tbl>
              <a:tblPr firstRow="1" bandRow="1">
                <a:tableStyleId>{69012ECD-51FC-41F1-AA8D-1B2483CD663E}</a:tableStyleId>
              </a:tblPr>
              <a:tblGrid>
                <a:gridCol w="1951955">
                  <a:extLst>
                    <a:ext uri="{9D8B030D-6E8A-4147-A177-3AD203B41FA5}">
                      <a16:colId xmlns:a16="http://schemas.microsoft.com/office/drawing/2014/main" val="3217516057"/>
                    </a:ext>
                  </a:extLst>
                </a:gridCol>
                <a:gridCol w="3982502">
                  <a:extLst>
                    <a:ext uri="{9D8B030D-6E8A-4147-A177-3AD203B41FA5}">
                      <a16:colId xmlns:a16="http://schemas.microsoft.com/office/drawing/2014/main" val="3628185909"/>
                    </a:ext>
                  </a:extLst>
                </a:gridCol>
              </a:tblGrid>
              <a:tr h="391145">
                <a:tc>
                  <a:txBody>
                    <a:bodyPr/>
                    <a:lstStyle/>
                    <a:p>
                      <a:r>
                        <a:rPr lang="en-US" sz="1700"/>
                        <a:t>Database </a:t>
                      </a:r>
                      <a:endParaRPr lang="en-IN" sz="1700"/>
                    </a:p>
                  </a:txBody>
                  <a:tcPr marL="88896" marR="88896" marT="44448" marB="44448"/>
                </a:tc>
                <a:tc>
                  <a:txBody>
                    <a:bodyPr/>
                    <a:lstStyle/>
                    <a:p>
                      <a:r>
                        <a:rPr lang="en-US" sz="1700"/>
                        <a:t>Description</a:t>
                      </a:r>
                      <a:endParaRPr lang="en-IN" sz="1700"/>
                    </a:p>
                  </a:txBody>
                  <a:tcPr marL="88896" marR="88896" marT="44448" marB="44448"/>
                </a:tc>
                <a:extLst>
                  <a:ext uri="{0D108BD9-81ED-4DB2-BD59-A6C34878D82A}">
                    <a16:rowId xmlns:a16="http://schemas.microsoft.com/office/drawing/2014/main" val="3003793771"/>
                  </a:ext>
                </a:extLst>
              </a:tr>
              <a:tr h="657835">
                <a:tc>
                  <a:txBody>
                    <a:bodyPr/>
                    <a:lstStyle/>
                    <a:p>
                      <a:r>
                        <a:rPr lang="en-US" sz="1700"/>
                        <a:t>MySQL</a:t>
                      </a:r>
                      <a:endParaRPr lang="en-IN" sz="1700"/>
                    </a:p>
                  </a:txBody>
                  <a:tcPr marL="88896" marR="88896" marT="44448" marB="44448"/>
                </a:tc>
                <a:tc>
                  <a:txBody>
                    <a:bodyPr/>
                    <a:lstStyle/>
                    <a:p>
                      <a:r>
                        <a:rPr lang="en-US" sz="1700" b="0" kern="1200">
                          <a:solidFill>
                            <a:schemeClr val="dk1"/>
                          </a:solidFill>
                          <a:effectLst/>
                        </a:rPr>
                        <a:t>an open-source relational database management system</a:t>
                      </a:r>
                      <a:endParaRPr lang="en-IN" sz="1700"/>
                    </a:p>
                  </a:txBody>
                  <a:tcPr marL="88896" marR="88896" marT="44448" marB="44448"/>
                </a:tc>
                <a:extLst>
                  <a:ext uri="{0D108BD9-81ED-4DB2-BD59-A6C34878D82A}">
                    <a16:rowId xmlns:a16="http://schemas.microsoft.com/office/drawing/2014/main" val="2197028699"/>
                  </a:ext>
                </a:extLst>
              </a:tr>
              <a:tr h="1457903">
                <a:tc>
                  <a:txBody>
                    <a:bodyPr/>
                    <a:lstStyle/>
                    <a:p>
                      <a:r>
                        <a:rPr lang="en-US" sz="1700"/>
                        <a:t>MongoDB</a:t>
                      </a:r>
                      <a:endParaRPr lang="en-IN" sz="1700"/>
                    </a:p>
                  </a:txBody>
                  <a:tcPr marL="88896" marR="88896" marT="44448" marB="44448"/>
                </a:tc>
                <a:tc>
                  <a:txBody>
                    <a:bodyPr/>
                    <a:lstStyle/>
                    <a:p>
                      <a:r>
                        <a:rPr lang="en-US" sz="1700" b="0" kern="1200" dirty="0">
                          <a:solidFill>
                            <a:schemeClr val="dk1"/>
                          </a:solidFill>
                          <a:effectLst/>
                        </a:rPr>
                        <a:t>MongoDB represents data as of JSON documents. </a:t>
                      </a:r>
                      <a:r>
                        <a:rPr lang="en-IN" sz="1700" b="0" kern="1200" dirty="0">
                          <a:solidFill>
                            <a:schemeClr val="dk1"/>
                          </a:solidFill>
                          <a:effectLst/>
                        </a:rPr>
                        <a:t>is a source-available cross-platform document-oriented database program. Classified as a NoSQL database program.</a:t>
                      </a:r>
                      <a:endParaRPr lang="en-IN" sz="1700" dirty="0"/>
                    </a:p>
                  </a:txBody>
                  <a:tcPr marL="88896" marR="88896" marT="44448" marB="44448"/>
                </a:tc>
                <a:extLst>
                  <a:ext uri="{0D108BD9-81ED-4DB2-BD59-A6C34878D82A}">
                    <a16:rowId xmlns:a16="http://schemas.microsoft.com/office/drawing/2014/main" val="4250976489"/>
                  </a:ext>
                </a:extLst>
              </a:tr>
              <a:tr h="2257971">
                <a:tc>
                  <a:txBody>
                    <a:bodyPr/>
                    <a:lstStyle/>
                    <a:p>
                      <a:r>
                        <a:rPr lang="en-US" sz="1700"/>
                        <a:t>Couch DB</a:t>
                      </a:r>
                      <a:endParaRPr lang="en-IN" sz="1700"/>
                    </a:p>
                  </a:txBody>
                  <a:tcPr marL="88896" marR="88896" marT="44448" marB="44448"/>
                </a:tc>
                <a:tc>
                  <a:txBody>
                    <a:bodyPr/>
                    <a:lstStyle/>
                    <a:p>
                      <a:r>
                        <a:rPr lang="en-US" sz="1700" b="0" kern="1200">
                          <a:solidFill>
                            <a:schemeClr val="dk1"/>
                          </a:solidFill>
                          <a:effectLst/>
                        </a:rPr>
                        <a:t>is an open-source document-oriented NoSQL database, implemented in Erlang. CouchDB uses multiple formats and protocols to store, transfer, and process its data. It uses JSON to store data, JavaScript as its query language using MapReduce, and HTTP for an API</a:t>
                      </a:r>
                      <a:endParaRPr lang="en-IN" sz="1700"/>
                    </a:p>
                  </a:txBody>
                  <a:tcPr marL="88896" marR="88896" marT="44448" marB="44448"/>
                </a:tc>
                <a:extLst>
                  <a:ext uri="{0D108BD9-81ED-4DB2-BD59-A6C34878D82A}">
                    <a16:rowId xmlns:a16="http://schemas.microsoft.com/office/drawing/2014/main" val="3895165290"/>
                  </a:ext>
                </a:extLst>
              </a:tr>
              <a:tr h="444483">
                <a:tc>
                  <a:txBody>
                    <a:bodyPr/>
                    <a:lstStyle/>
                    <a:p>
                      <a:endParaRPr lang="en-IN" sz="1700"/>
                    </a:p>
                  </a:txBody>
                  <a:tcPr marL="88896" marR="88896" marT="44448" marB="44448"/>
                </a:tc>
                <a:tc>
                  <a:txBody>
                    <a:bodyPr/>
                    <a:lstStyle/>
                    <a:p>
                      <a:endParaRPr lang="en-IN" sz="1700" dirty="0"/>
                    </a:p>
                  </a:txBody>
                  <a:tcPr marL="88896" marR="88896" marT="44448" marB="44448"/>
                </a:tc>
                <a:extLst>
                  <a:ext uri="{0D108BD9-81ED-4DB2-BD59-A6C34878D82A}">
                    <a16:rowId xmlns:a16="http://schemas.microsoft.com/office/drawing/2014/main" val="1557421557"/>
                  </a:ext>
                </a:extLst>
              </a:tr>
            </a:tbl>
          </a:graphicData>
        </a:graphic>
      </p:graphicFrame>
    </p:spTree>
    <p:extLst>
      <p:ext uri="{BB962C8B-B14F-4D97-AF65-F5344CB8AC3E}">
        <p14:creationId xmlns:p14="http://schemas.microsoft.com/office/powerpoint/2010/main" val="2970318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tabase Integration">
            <a:extLst>
              <a:ext uri="{FF2B5EF4-FFF2-40B4-BE49-F238E27FC236}">
                <a16:creationId xmlns:a16="http://schemas.microsoft.com/office/drawing/2014/main" id="{3B0542E6-360A-4F76-8005-62C4298A35EC}"/>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1" b="10904"/>
          <a:stretch/>
        </p:blipFill>
        <p:spPr bwMode="auto">
          <a:xfrm>
            <a:off x="643467" y="1012127"/>
            <a:ext cx="10905066" cy="48337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6921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E0D2-4919-460C-ACC3-D87FC68132D4}"/>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Role of DBA</a:t>
            </a:r>
          </a:p>
        </p:txBody>
      </p:sp>
      <p:sp>
        <p:nvSpPr>
          <p:cNvPr id="4" name="TextBox 3">
            <a:extLst>
              <a:ext uri="{FF2B5EF4-FFF2-40B4-BE49-F238E27FC236}">
                <a16:creationId xmlns:a16="http://schemas.microsoft.com/office/drawing/2014/main" id="{14FEA040-95D9-47C4-9673-E0386DB84E89}"/>
              </a:ext>
            </a:extLst>
          </p:cNvPr>
          <p:cNvSpPr txBox="1"/>
          <p:nvPr/>
        </p:nvSpPr>
        <p:spPr>
          <a:xfrm>
            <a:off x="648931" y="2438400"/>
            <a:ext cx="3505494" cy="3785419"/>
          </a:xfrm>
          <a:prstGeom prst="rect">
            <a:avLst/>
          </a:prstGeom>
        </p:spPr>
        <p:txBody>
          <a:bodyPr vert="horz" lIns="91440" tIns="45720" rIns="91440" bIns="45720" rtlCol="0">
            <a:normAutofit/>
          </a:bodyPr>
          <a:lstStyle/>
          <a:p>
            <a:pPr>
              <a:lnSpc>
                <a:spcPct val="90000"/>
              </a:lnSpc>
              <a:spcAft>
                <a:spcPts val="600"/>
              </a:spcAft>
            </a:pPr>
            <a:r>
              <a:rPr lang="en-US" sz="2000" b="1" i="0" dirty="0">
                <a:effectLst/>
              </a:rPr>
              <a:t>Database administrators</a:t>
            </a:r>
            <a:r>
              <a:rPr lang="en-US" sz="2000" b="0" i="0" dirty="0">
                <a:effectLst/>
              </a:rPr>
              <a:t> (</a:t>
            </a:r>
            <a:r>
              <a:rPr lang="en-US" sz="2000" b="1" i="0" dirty="0">
                <a:effectLst/>
              </a:rPr>
              <a:t>DBAs</a:t>
            </a:r>
            <a:r>
              <a:rPr lang="en-US" sz="2000" b="0" i="0" dirty="0">
                <a:effectLst/>
              </a:rPr>
              <a:t>) use specialized software to store and organize data. The role may include </a:t>
            </a:r>
            <a:r>
              <a:rPr lang="en-US" sz="2000" dirty="0">
                <a:hlinkClick r:id="rId2" tooltip="Capacity planning">
                  <a:extLst>
                    <a:ext uri="{A12FA001-AC4F-418D-AE19-62706E023703}">
                      <ahyp:hlinkClr xmlns:ahyp="http://schemas.microsoft.com/office/drawing/2018/hyperlinkcolor" val="tx"/>
                    </a:ext>
                  </a:extLst>
                </a:hlinkClick>
              </a:rPr>
              <a:t>capacity planning</a:t>
            </a:r>
            <a:r>
              <a:rPr lang="en-US" sz="2000" dirty="0"/>
              <a:t>, </a:t>
            </a:r>
            <a:r>
              <a:rPr lang="en-US" sz="2000" dirty="0">
                <a:hlinkClick r:id="rId3" tooltip="Installation (computer programs)">
                  <a:extLst>
                    <a:ext uri="{A12FA001-AC4F-418D-AE19-62706E023703}">
                      <ahyp:hlinkClr xmlns:ahyp="http://schemas.microsoft.com/office/drawing/2018/hyperlinkcolor" val="tx"/>
                    </a:ext>
                  </a:extLst>
                </a:hlinkClick>
              </a:rPr>
              <a:t>installation</a:t>
            </a:r>
            <a:r>
              <a:rPr lang="en-US" sz="2000" dirty="0"/>
              <a:t>, </a:t>
            </a:r>
            <a:r>
              <a:rPr lang="en-US" sz="2000" dirty="0">
                <a:hlinkClick r:id="rId4" tooltip="Computer configuration">
                  <a:extLst>
                    <a:ext uri="{A12FA001-AC4F-418D-AE19-62706E023703}">
                      <ahyp:hlinkClr xmlns:ahyp="http://schemas.microsoft.com/office/drawing/2018/hyperlinkcolor" val="tx"/>
                    </a:ext>
                  </a:extLst>
                </a:hlinkClick>
              </a:rPr>
              <a:t>configuration</a:t>
            </a:r>
            <a:r>
              <a:rPr lang="en-US" sz="2000" dirty="0"/>
              <a:t>, </a:t>
            </a:r>
            <a:r>
              <a:rPr lang="en-US" sz="2000" dirty="0">
                <a:hlinkClick r:id="rId5">
                  <a:extLst>
                    <a:ext uri="{A12FA001-AC4F-418D-AE19-62706E023703}">
                      <ahyp:hlinkClr xmlns:ahyp="http://schemas.microsoft.com/office/drawing/2018/hyperlinkcolor" val="tx"/>
                    </a:ext>
                  </a:extLst>
                </a:hlinkClick>
              </a:rPr>
              <a:t>database design</a:t>
            </a:r>
            <a:r>
              <a:rPr lang="en-US" sz="2000" dirty="0"/>
              <a:t>, </a:t>
            </a:r>
            <a:r>
              <a:rPr lang="en-US" sz="2000" dirty="0">
                <a:hlinkClick r:id="rId6" tooltip="Data migration">
                  <a:extLst>
                    <a:ext uri="{A12FA001-AC4F-418D-AE19-62706E023703}">
                      <ahyp:hlinkClr xmlns:ahyp="http://schemas.microsoft.com/office/drawing/2018/hyperlinkcolor" val="tx"/>
                    </a:ext>
                  </a:extLst>
                </a:hlinkClick>
              </a:rPr>
              <a:t>migration</a:t>
            </a:r>
            <a:r>
              <a:rPr lang="en-US" sz="2000" dirty="0"/>
              <a:t>, performance monitoring, </a:t>
            </a:r>
            <a:r>
              <a:rPr lang="en-US" sz="2000" dirty="0">
                <a:hlinkClick r:id="rId7" tooltip="Computer security">
                  <a:extLst>
                    <a:ext uri="{A12FA001-AC4F-418D-AE19-62706E023703}">
                      <ahyp:hlinkClr xmlns:ahyp="http://schemas.microsoft.com/office/drawing/2018/hyperlinkcolor" val="tx"/>
                    </a:ext>
                  </a:extLst>
                </a:hlinkClick>
              </a:rPr>
              <a:t>security</a:t>
            </a:r>
            <a:r>
              <a:rPr lang="en-US" sz="2000" dirty="0"/>
              <a:t>, </a:t>
            </a:r>
            <a:r>
              <a:rPr lang="en-US" sz="2000" dirty="0">
                <a:hlinkClick r:id="rId8" tooltip="Troubleshooting">
                  <a:extLst>
                    <a:ext uri="{A12FA001-AC4F-418D-AE19-62706E023703}">
                      <ahyp:hlinkClr xmlns:ahyp="http://schemas.microsoft.com/office/drawing/2018/hyperlinkcolor" val="tx"/>
                    </a:ext>
                  </a:extLst>
                </a:hlinkClick>
              </a:rPr>
              <a:t>troubleshooting</a:t>
            </a:r>
            <a:r>
              <a:rPr lang="en-US" sz="2000" dirty="0"/>
              <a:t>, as well as </a:t>
            </a:r>
            <a:r>
              <a:rPr lang="en-US" sz="2000" dirty="0">
                <a:hlinkClick r:id="rId9" tooltip="Backup">
                  <a:extLst>
                    <a:ext uri="{A12FA001-AC4F-418D-AE19-62706E023703}">
                      <ahyp:hlinkClr xmlns:ahyp="http://schemas.microsoft.com/office/drawing/2018/hyperlinkcolor" val="tx"/>
                    </a:ext>
                  </a:extLst>
                </a:hlinkClick>
              </a:rPr>
              <a:t>backup</a:t>
            </a:r>
            <a:r>
              <a:rPr lang="en-US" sz="2000" dirty="0"/>
              <a:t> and </a:t>
            </a:r>
            <a:r>
              <a:rPr lang="en-US" sz="2000" dirty="0">
                <a:hlinkClick r:id="rId10" tooltip="Data recovery">
                  <a:extLst>
                    <a:ext uri="{A12FA001-AC4F-418D-AE19-62706E023703}">
                      <ahyp:hlinkClr xmlns:ahyp="http://schemas.microsoft.com/office/drawing/2018/hyperlinkcolor" val="tx"/>
                    </a:ext>
                  </a:extLst>
                </a:hlinkClick>
              </a:rPr>
              <a:t>data recovery</a:t>
            </a:r>
            <a:r>
              <a:rPr lang="en-US" sz="2000" dirty="0"/>
              <a:t>.</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What is A Database Administrator (DBA) | Webopedia">
            <a:extLst>
              <a:ext uri="{FF2B5EF4-FFF2-40B4-BE49-F238E27FC236}">
                <a16:creationId xmlns:a16="http://schemas.microsoft.com/office/drawing/2014/main" id="{BE7AC82B-FCD6-40FF-B5F2-3EE4F1C467B6}"/>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val="0"/>
              </a:ext>
            </a:extLst>
          </a:blip>
          <a:stretch>
            <a:fillRect/>
          </a:stretch>
        </p:blipFill>
        <p:spPr bwMode="auto">
          <a:xfrm>
            <a:off x="5828491" y="807593"/>
            <a:ext cx="5174073"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54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77CB8D1-5DCA-4F33-A14D-409891130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4ED75-A90E-4FFE-B4D6-B12CD9F06B0E}"/>
              </a:ext>
            </a:extLst>
          </p:cNvPr>
          <p:cNvSpPr>
            <a:spLocks noGrp="1"/>
          </p:cNvSpPr>
          <p:nvPr>
            <p:ph type="title"/>
          </p:nvPr>
        </p:nvSpPr>
        <p:spPr>
          <a:xfrm>
            <a:off x="648929" y="629266"/>
            <a:ext cx="5120073" cy="1676603"/>
          </a:xfrm>
        </p:spPr>
        <p:txBody>
          <a:bodyPr vert="horz" lIns="91440" tIns="45720" rIns="91440" bIns="45720" rtlCol="0" anchor="ctr">
            <a:normAutofit/>
          </a:bodyPr>
          <a:lstStyle/>
          <a:p>
            <a:r>
              <a:rPr lang="en-US"/>
              <a:t>Skills Required </a:t>
            </a:r>
          </a:p>
        </p:txBody>
      </p:sp>
      <p:sp>
        <p:nvSpPr>
          <p:cNvPr id="8" name="TextBox 7">
            <a:extLst>
              <a:ext uri="{FF2B5EF4-FFF2-40B4-BE49-F238E27FC236}">
                <a16:creationId xmlns:a16="http://schemas.microsoft.com/office/drawing/2014/main" id="{BE47CFAA-89A2-4132-B8DB-C1431174F06D}"/>
              </a:ext>
            </a:extLst>
          </p:cNvPr>
          <p:cNvSpPr txBox="1"/>
          <p:nvPr/>
        </p:nvSpPr>
        <p:spPr>
          <a:xfrm>
            <a:off x="648931" y="2438400"/>
            <a:ext cx="511311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a:t>Knowledge of </a:t>
            </a:r>
            <a:r>
              <a:rPr lang="en-US" sz="1400">
                <a:hlinkClick r:id="rId3" tooltip="Wikipedia:Database queries">
                  <a:extLst>
                    <a:ext uri="{A12FA001-AC4F-418D-AE19-62706E023703}">
                      <ahyp:hlinkClr xmlns:ahyp="http://schemas.microsoft.com/office/drawing/2018/hyperlinkcolor" val="tx"/>
                    </a:ext>
                  </a:extLst>
                </a:hlinkClick>
              </a:rPr>
              <a:t>database queries</a:t>
            </a:r>
            <a:endParaRPr lang="en-US" sz="1400"/>
          </a:p>
          <a:p>
            <a:pPr indent="-228600">
              <a:lnSpc>
                <a:spcPct val="90000"/>
              </a:lnSpc>
              <a:spcAft>
                <a:spcPts val="600"/>
              </a:spcAft>
              <a:buFont typeface="Arial" panose="020B0604020202020204" pitchFamily="34" charset="0"/>
              <a:buChar char="•"/>
            </a:pPr>
            <a:r>
              <a:rPr lang="en-US" sz="1400"/>
              <a:t>Knowledge of </a:t>
            </a:r>
            <a:r>
              <a:rPr lang="en-US" sz="1400">
                <a:hlinkClick r:id="rId4" tooltip="Database theory">
                  <a:extLst>
                    <a:ext uri="{A12FA001-AC4F-418D-AE19-62706E023703}">
                      <ahyp:hlinkClr xmlns:ahyp="http://schemas.microsoft.com/office/drawing/2018/hyperlinkcolor" val="tx"/>
                    </a:ext>
                  </a:extLst>
                </a:hlinkClick>
              </a:rPr>
              <a:t>database theory</a:t>
            </a:r>
            <a:endParaRPr lang="en-US" sz="1400"/>
          </a:p>
          <a:p>
            <a:pPr indent="-228600">
              <a:lnSpc>
                <a:spcPct val="90000"/>
              </a:lnSpc>
              <a:spcAft>
                <a:spcPts val="600"/>
              </a:spcAft>
              <a:buFont typeface="Arial" panose="020B0604020202020204" pitchFamily="34" charset="0"/>
              <a:buChar char="•"/>
            </a:pPr>
            <a:r>
              <a:rPr lang="en-US" sz="1400"/>
              <a:t>Knowledge of </a:t>
            </a:r>
            <a:r>
              <a:rPr lang="en-US" sz="1400">
                <a:hlinkClick r:id="rId5" tooltip="Academic certificate">
                  <a:extLst>
                    <a:ext uri="{A12FA001-AC4F-418D-AE19-62706E023703}">
                      <ahyp:hlinkClr xmlns:ahyp="http://schemas.microsoft.com/office/drawing/2018/hyperlinkcolor" val="tx"/>
                    </a:ext>
                  </a:extLst>
                </a:hlinkClick>
              </a:rPr>
              <a:t>database design</a:t>
            </a:r>
            <a:endParaRPr lang="en-US" sz="1400"/>
          </a:p>
          <a:p>
            <a:pPr indent="-228600">
              <a:lnSpc>
                <a:spcPct val="90000"/>
              </a:lnSpc>
              <a:spcAft>
                <a:spcPts val="600"/>
              </a:spcAft>
              <a:buFont typeface="Arial" panose="020B0604020202020204" pitchFamily="34" charset="0"/>
              <a:buChar char="•"/>
            </a:pPr>
            <a:r>
              <a:rPr lang="en-US" sz="1400"/>
              <a:t>Knowledge about the </a:t>
            </a:r>
            <a:r>
              <a:rPr lang="en-US" sz="1400">
                <a:hlinkClick r:id="rId6" tooltip="Relational database management system">
                  <a:extLst>
                    <a:ext uri="{A12FA001-AC4F-418D-AE19-62706E023703}">
                      <ahyp:hlinkClr xmlns:ahyp="http://schemas.microsoft.com/office/drawing/2018/hyperlinkcolor" val="tx"/>
                    </a:ext>
                  </a:extLst>
                </a:hlinkClick>
              </a:rPr>
              <a:t>RDBMS</a:t>
            </a:r>
            <a:r>
              <a:rPr lang="en-US" sz="1400"/>
              <a:t> itself, e.g., </a:t>
            </a:r>
            <a:r>
              <a:rPr lang="en-US" sz="1400">
                <a:hlinkClick r:id="rId7" tooltip="Client–server model">
                  <a:extLst>
                    <a:ext uri="{A12FA001-AC4F-418D-AE19-62706E023703}">
                      <ahyp:hlinkClr xmlns:ahyp="http://schemas.microsoft.com/office/drawing/2018/hyperlinkcolor" val="tx"/>
                    </a:ext>
                  </a:extLst>
                </a:hlinkClick>
              </a:rPr>
              <a:t>Microsoft SQL Server</a:t>
            </a:r>
            <a:r>
              <a:rPr lang="en-US" sz="1400"/>
              <a:t> or </a:t>
            </a:r>
            <a:r>
              <a:rPr lang="en-US" sz="1400">
                <a:hlinkClick r:id="rId8" tooltip="MySQL">
                  <a:extLst>
                    <a:ext uri="{A12FA001-AC4F-418D-AE19-62706E023703}">
                      <ahyp:hlinkClr xmlns:ahyp="http://schemas.microsoft.com/office/drawing/2018/hyperlinkcolor" val="tx"/>
                    </a:ext>
                  </a:extLst>
                </a:hlinkClick>
              </a:rPr>
              <a:t>MySQL</a:t>
            </a:r>
            <a:endParaRPr lang="en-US" sz="1400"/>
          </a:p>
          <a:p>
            <a:pPr indent="-228600">
              <a:lnSpc>
                <a:spcPct val="90000"/>
              </a:lnSpc>
              <a:spcAft>
                <a:spcPts val="600"/>
              </a:spcAft>
              <a:buFont typeface="Arial" panose="020B0604020202020204" pitchFamily="34" charset="0"/>
              <a:buChar char="•"/>
            </a:pPr>
            <a:r>
              <a:rPr lang="en-US" sz="1400"/>
              <a:t>Knowledge of </a:t>
            </a:r>
            <a:r>
              <a:rPr lang="en-US" sz="1400">
                <a:hlinkClick r:id="rId9" tooltip="SQL">
                  <a:extLst>
                    <a:ext uri="{A12FA001-AC4F-418D-AE19-62706E023703}">
                      <ahyp:hlinkClr xmlns:ahyp="http://schemas.microsoft.com/office/drawing/2018/hyperlinkcolor" val="tx"/>
                    </a:ext>
                  </a:extLst>
                </a:hlinkClick>
              </a:rPr>
              <a:t>structured query language</a:t>
            </a:r>
            <a:r>
              <a:rPr lang="en-US" sz="1400"/>
              <a:t> (SQL), e.g. </a:t>
            </a:r>
            <a:r>
              <a:rPr lang="en-US" sz="1400">
                <a:hlinkClick r:id="rId10" tooltip="SQL/PSM">
                  <a:extLst>
                    <a:ext uri="{A12FA001-AC4F-418D-AE19-62706E023703}">
                      <ahyp:hlinkClr xmlns:ahyp="http://schemas.microsoft.com/office/drawing/2018/hyperlinkcolor" val="tx"/>
                    </a:ext>
                  </a:extLst>
                </a:hlinkClick>
              </a:rPr>
              <a:t>SQL/PSM</a:t>
            </a:r>
            <a:r>
              <a:rPr lang="en-US" sz="1400"/>
              <a:t> or </a:t>
            </a:r>
            <a:r>
              <a:rPr lang="en-US" sz="1400">
                <a:hlinkClick r:id="rId11" tooltip="Database design">
                  <a:extLst>
                    <a:ext uri="{A12FA001-AC4F-418D-AE19-62706E023703}">
                      <ahyp:hlinkClr xmlns:ahyp="http://schemas.microsoft.com/office/drawing/2018/hyperlinkcolor" val="tx"/>
                    </a:ext>
                  </a:extLst>
                </a:hlinkClick>
              </a:rPr>
              <a:t>Transact-SQL</a:t>
            </a:r>
            <a:endParaRPr lang="en-US" sz="1400"/>
          </a:p>
          <a:p>
            <a:pPr indent="-228600">
              <a:lnSpc>
                <a:spcPct val="90000"/>
              </a:lnSpc>
              <a:spcAft>
                <a:spcPts val="600"/>
              </a:spcAft>
              <a:buFont typeface="Arial" panose="020B0604020202020204" pitchFamily="34" charset="0"/>
              <a:buChar char="•"/>
            </a:pPr>
            <a:r>
              <a:rPr lang="en-US" sz="1400"/>
              <a:t>General </a:t>
            </a:r>
            <a:r>
              <a:rPr lang="en-US" sz="1400">
                <a:hlinkClick r:id="rId12" tooltip="Understanding">
                  <a:extLst>
                    <a:ext uri="{A12FA001-AC4F-418D-AE19-62706E023703}">
                      <ahyp:hlinkClr xmlns:ahyp="http://schemas.microsoft.com/office/drawing/2018/hyperlinkcolor" val="tx"/>
                    </a:ext>
                  </a:extLst>
                </a:hlinkClick>
              </a:rPr>
              <a:t>understanding</a:t>
            </a:r>
            <a:r>
              <a:rPr lang="en-US" sz="1400"/>
              <a:t> of </a:t>
            </a:r>
            <a:r>
              <a:rPr lang="en-US" sz="1400">
                <a:hlinkClick r:id="rId13" tooltip="Distributed computing">
                  <a:extLst>
                    <a:ext uri="{A12FA001-AC4F-418D-AE19-62706E023703}">
                      <ahyp:hlinkClr xmlns:ahyp="http://schemas.microsoft.com/office/drawing/2018/hyperlinkcolor" val="tx"/>
                    </a:ext>
                  </a:extLst>
                </a:hlinkClick>
              </a:rPr>
              <a:t>distributed computing architectures</a:t>
            </a:r>
            <a:r>
              <a:rPr lang="en-US" sz="1400"/>
              <a:t>, e.g. </a:t>
            </a:r>
            <a:r>
              <a:rPr lang="en-US" sz="1400">
                <a:hlinkClick r:id="rId14">
                  <a:extLst>
                    <a:ext uri="{A12FA001-AC4F-418D-AE19-62706E023703}">
                      <ahyp:hlinkClr xmlns:ahyp="http://schemas.microsoft.com/office/drawing/2018/hyperlinkcolor" val="tx"/>
                    </a:ext>
                  </a:extLst>
                </a:hlinkClick>
              </a:rPr>
              <a:t>Client–server model</a:t>
            </a:r>
            <a:endParaRPr lang="en-US" sz="1400"/>
          </a:p>
          <a:p>
            <a:pPr indent="-228600">
              <a:lnSpc>
                <a:spcPct val="90000"/>
              </a:lnSpc>
              <a:spcAft>
                <a:spcPts val="600"/>
              </a:spcAft>
              <a:buFont typeface="Arial" panose="020B0604020202020204" pitchFamily="34" charset="0"/>
              <a:buChar char="•"/>
            </a:pPr>
            <a:r>
              <a:rPr lang="en-US" sz="1400"/>
              <a:t>General understanding of </a:t>
            </a:r>
            <a:r>
              <a:rPr lang="en-US" sz="1400">
                <a:hlinkClick r:id="rId15" tooltip="Operating system">
                  <a:extLst>
                    <a:ext uri="{A12FA001-AC4F-418D-AE19-62706E023703}">
                      <ahyp:hlinkClr xmlns:ahyp="http://schemas.microsoft.com/office/drawing/2018/hyperlinkcolor" val="tx"/>
                    </a:ext>
                  </a:extLst>
                </a:hlinkClick>
              </a:rPr>
              <a:t>operating system</a:t>
            </a:r>
            <a:r>
              <a:rPr lang="en-US" sz="1400"/>
              <a:t>, e.g. </a:t>
            </a:r>
            <a:r>
              <a:rPr lang="en-US" sz="1400">
                <a:hlinkClick r:id="rId16" tooltip="Microsoft Windows">
                  <a:extLst>
                    <a:ext uri="{A12FA001-AC4F-418D-AE19-62706E023703}">
                      <ahyp:hlinkClr xmlns:ahyp="http://schemas.microsoft.com/office/drawing/2018/hyperlinkcolor" val="tx"/>
                    </a:ext>
                  </a:extLst>
                </a:hlinkClick>
              </a:rPr>
              <a:t>Windows</a:t>
            </a:r>
            <a:r>
              <a:rPr lang="en-US" sz="1400"/>
              <a:t> or </a:t>
            </a:r>
            <a:r>
              <a:rPr lang="en-US" sz="1400">
                <a:hlinkClick r:id="rId17">
                  <a:extLst>
                    <a:ext uri="{A12FA001-AC4F-418D-AE19-62706E023703}">
                      <ahyp:hlinkClr xmlns:ahyp="http://schemas.microsoft.com/office/drawing/2018/hyperlinkcolor" val="tx"/>
                    </a:ext>
                  </a:extLst>
                </a:hlinkClick>
              </a:rPr>
              <a:t>Linux</a:t>
            </a:r>
            <a:endParaRPr lang="en-US" sz="1400"/>
          </a:p>
          <a:p>
            <a:pPr indent="-228600">
              <a:lnSpc>
                <a:spcPct val="90000"/>
              </a:lnSpc>
              <a:spcAft>
                <a:spcPts val="600"/>
              </a:spcAft>
              <a:buFont typeface="Arial" panose="020B0604020202020204" pitchFamily="34" charset="0"/>
              <a:buChar char="•"/>
            </a:pPr>
            <a:r>
              <a:rPr lang="en-US" sz="1400"/>
              <a:t>General understanding of </a:t>
            </a:r>
            <a:r>
              <a:rPr lang="en-US" sz="1400">
                <a:hlinkClick r:id="rId18" tooltip="Computer data storage">
                  <a:extLst>
                    <a:ext uri="{A12FA001-AC4F-418D-AE19-62706E023703}">
                      <ahyp:hlinkClr xmlns:ahyp="http://schemas.microsoft.com/office/drawing/2018/hyperlinkcolor" val="tx"/>
                    </a:ext>
                  </a:extLst>
                </a:hlinkClick>
              </a:rPr>
              <a:t>storage technologies</a:t>
            </a:r>
            <a:r>
              <a:rPr lang="en-US" sz="1400"/>
              <a:t> and </a:t>
            </a:r>
            <a:r>
              <a:rPr lang="en-US" sz="1400">
                <a:hlinkClick r:id="rId19" tooltip="Computer network">
                  <a:extLst>
                    <a:ext uri="{A12FA001-AC4F-418D-AE19-62706E023703}">
                      <ahyp:hlinkClr xmlns:ahyp="http://schemas.microsoft.com/office/drawing/2018/hyperlinkcolor" val="tx"/>
                    </a:ext>
                  </a:extLst>
                </a:hlinkClick>
              </a:rPr>
              <a:t>networking</a:t>
            </a:r>
            <a:endParaRPr lang="en-US" sz="1400"/>
          </a:p>
          <a:p>
            <a:pPr indent="-228600">
              <a:lnSpc>
                <a:spcPct val="90000"/>
              </a:lnSpc>
              <a:spcAft>
                <a:spcPts val="600"/>
              </a:spcAft>
              <a:buFont typeface="Arial" panose="020B0604020202020204" pitchFamily="34" charset="0"/>
              <a:buChar char="•"/>
            </a:pPr>
            <a:r>
              <a:rPr lang="en-US" sz="1400"/>
              <a:t>General understanding of routine maintenance, recovery, and handling failover of a database</a:t>
            </a:r>
          </a:p>
        </p:txBody>
      </p:sp>
      <p:sp>
        <p:nvSpPr>
          <p:cNvPr id="139" name="Rectangle 138">
            <a:extLst>
              <a:ext uri="{FF2B5EF4-FFF2-40B4-BE49-F238E27FC236}">
                <a16:creationId xmlns:a16="http://schemas.microsoft.com/office/drawing/2014/main" id="{2FA7A195-03A4-44AB-A3D8-2507E2C94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41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9">
            <a:extLst>
              <a:ext uri="{FF2B5EF4-FFF2-40B4-BE49-F238E27FC236}">
                <a16:creationId xmlns:a16="http://schemas.microsoft.com/office/drawing/2014/main" id="{8F235346-20CC-4981-B836-23ECF1F4E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465" y="559407"/>
            <a:ext cx="514148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Have management skills along with technical knowledge? Companies want to  hire you | TJinsite">
            <a:extLst>
              <a:ext uri="{FF2B5EF4-FFF2-40B4-BE49-F238E27FC236}">
                <a16:creationId xmlns:a16="http://schemas.microsoft.com/office/drawing/2014/main" id="{92AE7C6A-1449-4435-AF86-010353DDA4D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7737" r="3411" b="-1"/>
          <a:stretch/>
        </p:blipFill>
        <p:spPr bwMode="auto">
          <a:xfrm>
            <a:off x="6739337" y="722376"/>
            <a:ext cx="4809744" cy="541324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145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CC4A95D3-3825-402E-97FD-BD6687CEE6F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2CEDE-384D-4FCA-A5E7-383253FAB98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Database Security</a:t>
            </a:r>
          </a:p>
        </p:txBody>
      </p:sp>
    </p:spTree>
    <p:extLst>
      <p:ext uri="{BB962C8B-B14F-4D97-AF65-F5344CB8AC3E}">
        <p14:creationId xmlns:p14="http://schemas.microsoft.com/office/powerpoint/2010/main" val="153156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4173-C71B-4823-831F-94FA58E814D2}"/>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dirty="0">
                <a:solidFill>
                  <a:schemeClr val="tx1"/>
                </a:solidFill>
                <a:latin typeface="+mj-lt"/>
                <a:ea typeface="+mj-ea"/>
                <a:cs typeface="+mj-cs"/>
              </a:rPr>
              <a:t>Database Security</a:t>
            </a:r>
          </a:p>
        </p:txBody>
      </p:sp>
      <p:sp>
        <p:nvSpPr>
          <p:cNvPr id="4" name="TextBox 3">
            <a:extLst>
              <a:ext uri="{FF2B5EF4-FFF2-40B4-BE49-F238E27FC236}">
                <a16:creationId xmlns:a16="http://schemas.microsoft.com/office/drawing/2014/main" id="{84ECC87A-F4EA-4557-844E-B95DD26F129F}"/>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0">
                <a:effectLst/>
              </a:rPr>
              <a:t>Database security </a:t>
            </a:r>
            <a:r>
              <a:rPr lang="en-US" sz="2000" b="0" i="0">
                <a:effectLst/>
              </a:rPr>
              <a:t>concerns the use of a broad range of information security controls to protect databases against compromises of their confidentiality, integrity and availability. It involves various types or categories of controls, such as technical, procedural/administrative and physical.</a:t>
            </a:r>
            <a:endParaRPr lang="en-US" sz="2000"/>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What is Data Security? | Oracle Belgium">
            <a:extLst>
              <a:ext uri="{FF2B5EF4-FFF2-40B4-BE49-F238E27FC236}">
                <a16:creationId xmlns:a16="http://schemas.microsoft.com/office/drawing/2014/main" id="{0816B48A-803E-4450-87B0-1C700ECF70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922544"/>
            <a:ext cx="6019331" cy="300966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3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1000"/>
                                        <p:tgtEl>
                                          <p:spTgt spid="21506"/>
                                        </p:tgtEl>
                                      </p:cBhvr>
                                    </p:animEffect>
                                    <p:anim calcmode="lin" valueType="num">
                                      <p:cBhvr>
                                        <p:cTn id="8" dur="1000" fill="hold"/>
                                        <p:tgtEl>
                                          <p:spTgt spid="21506"/>
                                        </p:tgtEl>
                                        <p:attrNameLst>
                                          <p:attrName>ppt_x</p:attrName>
                                        </p:attrNameLst>
                                      </p:cBhvr>
                                      <p:tavLst>
                                        <p:tav tm="0">
                                          <p:val>
                                            <p:strVal val="#ppt_x"/>
                                          </p:val>
                                        </p:tav>
                                        <p:tav tm="100000">
                                          <p:val>
                                            <p:strVal val="#ppt_x"/>
                                          </p:val>
                                        </p:tav>
                                      </p:tavLst>
                                    </p:anim>
                                    <p:anim calcmode="lin" valueType="num">
                                      <p:cBhvr>
                                        <p:cTn id="9"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2F969-8335-4721-9662-CBCC740B65AA}"/>
              </a:ext>
            </a:extLst>
          </p:cNvPr>
          <p:cNvSpPr>
            <a:spLocks noGrp="1"/>
          </p:cNvSpPr>
          <p:nvPr>
            <p:ph type="title"/>
          </p:nvPr>
        </p:nvSpPr>
        <p:spPr>
          <a:xfrm>
            <a:off x="640080" y="325369"/>
            <a:ext cx="4368602" cy="1956841"/>
          </a:xfrm>
        </p:spPr>
        <p:txBody>
          <a:bodyPr anchor="b">
            <a:normAutofit/>
          </a:bodyPr>
          <a:lstStyle/>
          <a:p>
            <a:r>
              <a:rPr lang="en-US" sz="5400"/>
              <a:t>Introduction to Database</a:t>
            </a:r>
            <a:endParaRPr lang="en-IN" sz="5400"/>
          </a:p>
        </p:txBody>
      </p:sp>
      <p:sp>
        <p:nvSpPr>
          <p:cNvPr id="19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25216B-4FB7-4041-8A00-91E2389252C8}"/>
              </a:ext>
            </a:extLst>
          </p:cNvPr>
          <p:cNvSpPr>
            <a:spLocks noGrp="1"/>
          </p:cNvSpPr>
          <p:nvPr>
            <p:ph idx="1"/>
          </p:nvPr>
        </p:nvSpPr>
        <p:spPr>
          <a:xfrm>
            <a:off x="640080" y="2872899"/>
            <a:ext cx="4243589" cy="3320668"/>
          </a:xfrm>
        </p:spPr>
        <p:txBody>
          <a:bodyPr>
            <a:normAutofit/>
          </a:bodyPr>
          <a:lstStyle/>
          <a:p>
            <a:r>
              <a:rPr lang="en-US" sz="1900" b="0" i="0">
                <a:effectLst/>
              </a:rPr>
              <a:t>A </a:t>
            </a:r>
            <a:r>
              <a:rPr lang="en-US" sz="1900" b="1" i="0">
                <a:effectLst/>
              </a:rPr>
              <a:t>database</a:t>
            </a:r>
            <a:r>
              <a:rPr lang="en-US" sz="1900" b="0" i="0">
                <a:effectLst/>
              </a:rPr>
              <a:t> is an organized collection of data, generally stored and accessed electronically from a computer system</a:t>
            </a:r>
          </a:p>
          <a:p>
            <a:r>
              <a:rPr lang="en-US" sz="1900" b="0" i="0">
                <a:effectLst/>
              </a:rPr>
              <a:t>are used by an organization as a method of storing, managing and retrieving information.</a:t>
            </a:r>
            <a:endParaRPr lang="en-US" sz="1900"/>
          </a:p>
          <a:p>
            <a:r>
              <a:rPr lang="en-US" sz="1900" b="0" i="0">
                <a:effectLst/>
              </a:rPr>
              <a:t>The </a:t>
            </a:r>
            <a:r>
              <a:rPr lang="en-US" sz="1900" b="1" i="0" u="none" strike="noStrike">
                <a:effectLst/>
                <a:hlinkClick r:id="rId2">
                  <a:extLst>
                    <a:ext uri="{A12FA001-AC4F-418D-AE19-62706E023703}">
                      <ahyp:hlinkClr xmlns:ahyp="http://schemas.microsoft.com/office/drawing/2018/hyperlinkcolor" val="tx"/>
                    </a:ext>
                  </a:extLst>
                </a:hlinkClick>
              </a:rPr>
              <a:t>database management system</a:t>
            </a:r>
            <a:r>
              <a:rPr lang="en-US" sz="1900" b="0" i="0">
                <a:effectLst/>
              </a:rPr>
              <a:t> (</a:t>
            </a:r>
            <a:r>
              <a:rPr lang="en-US" sz="1900" b="1" i="0">
                <a:effectLst/>
              </a:rPr>
              <a:t>DBMS</a:t>
            </a:r>
            <a:r>
              <a:rPr lang="en-US" sz="1900" b="0" i="0">
                <a:effectLst/>
              </a:rPr>
              <a:t>) is the </a:t>
            </a:r>
            <a:r>
              <a:rPr lang="en-US" sz="1900" b="0" i="0" u="none" strike="noStrike">
                <a:effectLst/>
                <a:hlinkClick r:id="rId3" tooltip="Software">
                  <a:extLst>
                    <a:ext uri="{A12FA001-AC4F-418D-AE19-62706E023703}">
                      <ahyp:hlinkClr xmlns:ahyp="http://schemas.microsoft.com/office/drawing/2018/hyperlinkcolor" val="tx"/>
                    </a:ext>
                  </a:extLst>
                </a:hlinkClick>
              </a:rPr>
              <a:t>software</a:t>
            </a:r>
            <a:r>
              <a:rPr lang="en-US" sz="1900" b="0" i="0">
                <a:effectLst/>
              </a:rPr>
              <a:t> that interacts with </a:t>
            </a:r>
            <a:r>
              <a:rPr lang="en-US" sz="1900" b="0" i="0" u="none" strike="noStrike">
                <a:effectLst/>
                <a:hlinkClick r:id="rId4" tooltip="End user">
                  <a:extLst>
                    <a:ext uri="{A12FA001-AC4F-418D-AE19-62706E023703}">
                      <ahyp:hlinkClr xmlns:ahyp="http://schemas.microsoft.com/office/drawing/2018/hyperlinkcolor" val="tx"/>
                    </a:ext>
                  </a:extLst>
                </a:hlinkClick>
              </a:rPr>
              <a:t>end users</a:t>
            </a:r>
            <a:r>
              <a:rPr lang="en-US" sz="1900" b="0" i="0">
                <a:effectLst/>
              </a:rPr>
              <a:t>, applications, and the database itself to capture and analyze the data. </a:t>
            </a:r>
            <a:endParaRPr lang="en-IN" sz="1900"/>
          </a:p>
        </p:txBody>
      </p:sp>
      <p:pic>
        <p:nvPicPr>
          <p:cNvPr id="1030" name="Picture 6" descr="A Quick Overview of Different Types of Databases | Astera">
            <a:extLst>
              <a:ext uri="{FF2B5EF4-FFF2-40B4-BE49-F238E27FC236}">
                <a16:creationId xmlns:a16="http://schemas.microsoft.com/office/drawing/2014/main" id="{AA504853-C4AC-4B1F-8E09-84DA111623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401" r="2311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09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D58DED-7015-428E-B0A4-4618352ED199}"/>
              </a:ext>
            </a:extLst>
          </p:cNvPr>
          <p:cNvSpPr txBox="1"/>
          <p:nvPr/>
        </p:nvSpPr>
        <p:spPr>
          <a:xfrm>
            <a:off x="537116" y="1197613"/>
            <a:ext cx="10703313" cy="4308872"/>
          </a:xfrm>
          <a:prstGeom prst="rect">
            <a:avLst/>
          </a:prstGeom>
          <a:noFill/>
        </p:spPr>
        <p:txBody>
          <a:bodyPr wrap="square">
            <a:spAutoFit/>
          </a:bodyPr>
          <a:lstStyle/>
          <a:p>
            <a:pPr algn="l"/>
            <a:r>
              <a:rPr lang="en-US" sz="2200" b="0" i="0" dirty="0">
                <a:solidFill>
                  <a:srgbClr val="202122"/>
                </a:solidFill>
                <a:effectLst/>
              </a:rPr>
              <a:t>Security risks to database systems include, for example:</a:t>
            </a:r>
          </a:p>
          <a:p>
            <a:pPr algn="l"/>
            <a:endParaRPr lang="en-US" sz="2200" dirty="0">
              <a:solidFill>
                <a:srgbClr val="202122"/>
              </a:solidFill>
            </a:endParaRPr>
          </a:p>
          <a:p>
            <a:pPr algn="l"/>
            <a:endParaRPr lang="en-US" sz="2200" b="0" i="0" dirty="0">
              <a:solidFill>
                <a:srgbClr val="202122"/>
              </a:solidFill>
              <a:effectLst/>
            </a:endParaRPr>
          </a:p>
          <a:p>
            <a:pPr algn="l">
              <a:buFont typeface="Arial" panose="020B0604020202020204" pitchFamily="34" charset="0"/>
              <a:buChar char="•"/>
            </a:pPr>
            <a:r>
              <a:rPr lang="en-US" sz="1600" b="1" i="0" dirty="0">
                <a:solidFill>
                  <a:srgbClr val="202122"/>
                </a:solidFill>
                <a:effectLst/>
              </a:rPr>
              <a:t>Unauthorized or unintended activity </a:t>
            </a:r>
            <a:r>
              <a:rPr lang="en-US" sz="1600" b="0" i="0" dirty="0">
                <a:solidFill>
                  <a:srgbClr val="202122"/>
                </a:solidFill>
                <a:effectLst/>
              </a:rPr>
              <a:t>or misuse by authorized database users, database administrators, or network/systems managers, or by unauthorized users or hackers</a:t>
            </a:r>
          </a:p>
          <a:p>
            <a:pPr algn="l">
              <a:buFont typeface="Arial" panose="020B0604020202020204" pitchFamily="34" charset="0"/>
              <a:buChar char="•"/>
            </a:pPr>
            <a:r>
              <a:rPr lang="en-US" sz="1600" b="1" i="0" dirty="0">
                <a:solidFill>
                  <a:srgbClr val="202122"/>
                </a:solidFill>
                <a:effectLst/>
              </a:rPr>
              <a:t>Malware infections </a:t>
            </a:r>
            <a:r>
              <a:rPr lang="en-US" sz="1600" b="0" i="0" dirty="0">
                <a:solidFill>
                  <a:srgbClr val="202122"/>
                </a:solidFill>
                <a:effectLst/>
              </a:rPr>
              <a:t>causing incidents such as unauthorized access, leakage or disclosure of personal or proprietary data, deletion of or damage to the data or programs, interruption or denial of authorized access to the database, attacks on other systems and the unanticipated failure of database services;</a:t>
            </a:r>
          </a:p>
          <a:p>
            <a:pPr algn="l">
              <a:buFont typeface="Arial" panose="020B0604020202020204" pitchFamily="34" charset="0"/>
              <a:buChar char="•"/>
            </a:pPr>
            <a:r>
              <a:rPr lang="en-US" sz="1600" b="1" i="0" dirty="0">
                <a:solidFill>
                  <a:srgbClr val="202122"/>
                </a:solidFill>
                <a:effectLst/>
              </a:rPr>
              <a:t>Overloads, performance constraints </a:t>
            </a:r>
            <a:r>
              <a:rPr lang="en-US" sz="1600" b="0" i="0" dirty="0">
                <a:solidFill>
                  <a:srgbClr val="202122"/>
                </a:solidFill>
                <a:effectLst/>
              </a:rPr>
              <a:t>and capacity issues resulting in the inability of authorized users to use databases as intended;</a:t>
            </a:r>
          </a:p>
          <a:p>
            <a:pPr algn="l">
              <a:buFont typeface="Arial" panose="020B0604020202020204" pitchFamily="34" charset="0"/>
              <a:buChar char="•"/>
            </a:pPr>
            <a:r>
              <a:rPr lang="en-US" sz="1600" b="1" i="0" dirty="0">
                <a:solidFill>
                  <a:srgbClr val="202122"/>
                </a:solidFill>
                <a:effectLst/>
              </a:rPr>
              <a:t>Physical damage </a:t>
            </a:r>
            <a:r>
              <a:rPr lang="en-US" sz="1600" b="0" i="0" dirty="0">
                <a:solidFill>
                  <a:srgbClr val="202122"/>
                </a:solidFill>
                <a:effectLst/>
              </a:rPr>
              <a:t>to database servers caused by computer room fires or floods, overheating, lightning, accidental liquid spills, static discharge, electronic breakdowns/equipment failures and obsolescence;</a:t>
            </a:r>
          </a:p>
          <a:p>
            <a:pPr algn="l">
              <a:buFont typeface="Arial" panose="020B0604020202020204" pitchFamily="34" charset="0"/>
              <a:buChar char="•"/>
            </a:pPr>
            <a:r>
              <a:rPr lang="en-US" sz="1600" b="1" i="0" dirty="0">
                <a:solidFill>
                  <a:srgbClr val="202122"/>
                </a:solidFill>
                <a:effectLst/>
              </a:rPr>
              <a:t>Design flaws and programming bugs </a:t>
            </a:r>
            <a:r>
              <a:rPr lang="en-US" sz="1600" b="0" i="0" dirty="0">
                <a:solidFill>
                  <a:srgbClr val="202122"/>
                </a:solidFill>
                <a:effectLst/>
              </a:rPr>
              <a:t>in databases and the associated programs and systems, creating various security vulnerabilities (e.g. unauthorized </a:t>
            </a:r>
            <a:r>
              <a:rPr lang="en-US" sz="1600" dirty="0">
                <a:solidFill>
                  <a:srgbClr val="202122"/>
                </a:solidFill>
                <a:hlinkClick r:id="rId2">
                  <a:extLst>
                    <a:ext uri="{A12FA001-AC4F-418D-AE19-62706E023703}">
                      <ahyp:hlinkClr xmlns:ahyp="http://schemas.microsoft.com/office/drawing/2018/hyperlinkcolor" val="tx"/>
                    </a:ext>
                  </a:extLst>
                </a:hlinkClick>
              </a:rPr>
              <a:t>privilege escalation</a:t>
            </a:r>
            <a:r>
              <a:rPr lang="en-US" sz="1600" dirty="0">
                <a:solidFill>
                  <a:srgbClr val="202122"/>
                </a:solidFill>
              </a:rPr>
              <a:t>), </a:t>
            </a:r>
            <a:r>
              <a:rPr lang="en-US" sz="1600" b="0" i="0" dirty="0">
                <a:solidFill>
                  <a:srgbClr val="202122"/>
                </a:solidFill>
                <a:effectLst/>
              </a:rPr>
              <a:t>data loss/corruption, performance degradation etc.;</a:t>
            </a:r>
          </a:p>
          <a:p>
            <a:pPr algn="l">
              <a:buFont typeface="Arial" panose="020B0604020202020204" pitchFamily="34" charset="0"/>
              <a:buChar char="•"/>
            </a:pPr>
            <a:r>
              <a:rPr lang="en-US" sz="1600" b="1" i="0" dirty="0">
                <a:solidFill>
                  <a:srgbClr val="202122"/>
                </a:solidFill>
                <a:effectLst/>
              </a:rPr>
              <a:t>Data corruption and/or loss </a:t>
            </a:r>
            <a:r>
              <a:rPr lang="en-US" sz="1600" b="0" i="0" dirty="0">
                <a:solidFill>
                  <a:srgbClr val="202122"/>
                </a:solidFill>
                <a:effectLst/>
              </a:rPr>
              <a:t>caused by the entry of invalid data or commands, mistakes in database or system administration processes, sabotage/criminal damage etc.</a:t>
            </a:r>
          </a:p>
        </p:txBody>
      </p:sp>
    </p:spTree>
    <p:extLst>
      <p:ext uri="{BB962C8B-B14F-4D97-AF65-F5344CB8AC3E}">
        <p14:creationId xmlns:p14="http://schemas.microsoft.com/office/powerpoint/2010/main" val="2605661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7CEB-4069-4E9F-AB28-8A5E51DBD64D}"/>
              </a:ext>
            </a:extLst>
          </p:cNvPr>
          <p:cNvSpPr>
            <a:spLocks noGrp="1"/>
          </p:cNvSpPr>
          <p:nvPr>
            <p:ph type="title"/>
          </p:nvPr>
        </p:nvSpPr>
        <p:spPr>
          <a:xfrm>
            <a:off x="648929" y="629266"/>
            <a:ext cx="4944152" cy="1622321"/>
          </a:xfrm>
        </p:spPr>
        <p:txBody>
          <a:bodyPr vert="horz" lIns="91440" tIns="45720" rIns="91440" bIns="45720" rtlCol="0" anchor="ctr">
            <a:normAutofit/>
          </a:bodyPr>
          <a:lstStyle/>
          <a:p>
            <a:br>
              <a:rPr lang="en-US" sz="3700" b="0" i="0" u="none" strike="noStrike" kern="1200" baseline="0">
                <a:solidFill>
                  <a:schemeClr val="tx1"/>
                </a:solidFill>
                <a:latin typeface="+mj-lt"/>
                <a:ea typeface="+mj-ea"/>
                <a:cs typeface="+mj-cs"/>
              </a:rPr>
            </a:br>
            <a:r>
              <a:rPr lang="en-US" sz="3700" b="0" i="0" u="none" strike="noStrike" kern="1200" baseline="0">
                <a:solidFill>
                  <a:schemeClr val="tx1"/>
                </a:solidFill>
                <a:latin typeface="+mj-lt"/>
                <a:ea typeface="+mj-ea"/>
                <a:cs typeface="+mj-cs"/>
              </a:rPr>
              <a:t> </a:t>
            </a:r>
            <a:r>
              <a:rPr lang="en-US" sz="3700" kern="1200">
                <a:solidFill>
                  <a:schemeClr val="tx1"/>
                </a:solidFill>
                <a:latin typeface="+mj-lt"/>
                <a:ea typeface="+mj-ea"/>
                <a:cs typeface="+mj-cs"/>
              </a:rPr>
              <a:t>Firebase and Fire store 	</a:t>
            </a:r>
            <a:br>
              <a:rPr lang="en-US" sz="3700" kern="1200">
                <a:solidFill>
                  <a:schemeClr val="tx1"/>
                </a:solidFill>
                <a:latin typeface="+mj-lt"/>
                <a:ea typeface="+mj-ea"/>
                <a:cs typeface="+mj-cs"/>
              </a:rPr>
            </a:br>
            <a:endParaRPr lang="en-US" sz="3700"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47B4325F-B6FD-47D9-B89F-8AB5D89D7592}"/>
              </a:ext>
            </a:extLst>
          </p:cNvPr>
          <p:cNvSpPr txBox="1"/>
          <p:nvPr/>
        </p:nvSpPr>
        <p:spPr>
          <a:xfrm>
            <a:off x="648930" y="2438400"/>
            <a:ext cx="4944151"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b="0" i="0" dirty="0">
                <a:effectLst/>
              </a:rPr>
              <a:t>The Firebase Realtime Database is a cloud-hosted database. Data is stored as JSON and synchronized in real-time to every connected client. When you build cross-platform apps with our iOS, Android, and JavaScript SDKs, all of your clients share one Realtime Database instance and automatically receive updates with the newest data.</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b="0" i="0" dirty="0">
                <a:effectLst/>
              </a:rPr>
              <a:t>Store and sync data with our NoSQL cloud database. Data is synced across all clients in real time, and remains available when your app goes offline.</a:t>
            </a:r>
            <a:endParaRPr lang="en-US" sz="1900" dirty="0"/>
          </a:p>
        </p:txBody>
      </p:sp>
      <p:sp>
        <p:nvSpPr>
          <p:cNvPr id="22532"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Firebase Realtime Database">
            <a:extLst>
              <a:ext uri="{FF2B5EF4-FFF2-40B4-BE49-F238E27FC236}">
                <a16:creationId xmlns:a16="http://schemas.microsoft.com/office/drawing/2014/main" id="{8A296619-93EE-4A20-8765-BA0CA54E08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4709" y="2168633"/>
            <a:ext cx="4475531" cy="251748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2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1000"/>
                                        <p:tgtEl>
                                          <p:spTgt spid="22530"/>
                                        </p:tgtEl>
                                      </p:cBhvr>
                                    </p:animEffect>
                                    <p:anim calcmode="lin" valueType="num">
                                      <p:cBhvr>
                                        <p:cTn id="8" dur="1000" fill="hold"/>
                                        <p:tgtEl>
                                          <p:spTgt spid="22530"/>
                                        </p:tgtEl>
                                        <p:attrNameLst>
                                          <p:attrName>ppt_x</p:attrName>
                                        </p:attrNameLst>
                                      </p:cBhvr>
                                      <p:tavLst>
                                        <p:tav tm="0">
                                          <p:val>
                                            <p:strVal val="#ppt_x"/>
                                          </p:val>
                                        </p:tav>
                                        <p:tav tm="100000">
                                          <p:val>
                                            <p:strVal val="#ppt_x"/>
                                          </p:val>
                                        </p:tav>
                                      </p:tavLst>
                                    </p:anim>
                                    <p:anim calcmode="lin" valueType="num">
                                      <p:cBhvr>
                                        <p:cTn id="9" dur="1000" fill="hold"/>
                                        <p:tgtEl>
                                          <p:spTgt spid="225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FECAF5FA-D353-4551-BC7A-FBDD146A8279}"/>
              </a:ext>
            </a:extLst>
          </p:cNvPr>
          <p:cNvSpPr>
            <a:spLocks noGrp="1" noChangeArrowheads="1"/>
          </p:cNvSpPr>
          <p:nvPr>
            <p:ph type="title"/>
          </p:nvPr>
        </p:nvSpPr>
        <p:spPr bwMode="auto">
          <a:xfrm>
            <a:off x="838200" y="184805"/>
            <a:ext cx="10515600" cy="150588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253920" bIns="45720" numCol="1" anchor="ctr"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5200" b="1" i="0" u="none" strike="noStrike" cap="none" normalizeH="0" baseline="0">
                <a:ln>
                  <a:noFill/>
                </a:ln>
                <a:effectLst/>
                <a:latin typeface="Arial" panose="020B0604020202020204" pitchFamily="34" charset="0"/>
              </a:rPr>
              <a:t>Key capabilities</a:t>
            </a:r>
          </a:p>
          <a:p>
            <a:pPr marL="0" marR="0" lvl="0" indent="0" defTabSz="914400" rtl="0" eaLnBrk="0" fontAlgn="base" latinLnBrk="0" hangingPunct="0">
              <a:spcBef>
                <a:spcPct val="0"/>
              </a:spcBef>
              <a:spcAft>
                <a:spcPct val="0"/>
              </a:spcAft>
              <a:buClrTx/>
              <a:buSzTx/>
              <a:buFontTx/>
              <a:buNone/>
              <a:tabLst/>
            </a:pPr>
            <a:endParaRPr kumimoji="0" lang="en-US" altLang="en-US" sz="5200" b="0" i="0" u="none" strike="noStrike" cap="none" normalizeH="0" baseline="0">
              <a:ln>
                <a:noFill/>
              </a:ln>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71F96F6D-5783-4602-B7BA-C9C496E61A0E}"/>
              </a:ext>
            </a:extLst>
          </p:cNvPr>
          <p:cNvGraphicFramePr>
            <a:graphicFrameLocks noGrp="1"/>
          </p:cNvGraphicFramePr>
          <p:nvPr>
            <p:extLst>
              <p:ext uri="{D42A27DB-BD31-4B8C-83A1-F6EECF244321}">
                <p14:modId xmlns:p14="http://schemas.microsoft.com/office/powerpoint/2010/main" val="937419677"/>
              </p:ext>
            </p:extLst>
          </p:nvPr>
        </p:nvGraphicFramePr>
        <p:xfrm>
          <a:off x="1023832" y="1276714"/>
          <a:ext cx="9672931" cy="4622869"/>
        </p:xfrm>
        <a:graphic>
          <a:graphicData uri="http://schemas.openxmlformats.org/drawingml/2006/table">
            <a:tbl>
              <a:tblPr/>
              <a:tblGrid>
                <a:gridCol w="2829126">
                  <a:extLst>
                    <a:ext uri="{9D8B030D-6E8A-4147-A177-3AD203B41FA5}">
                      <a16:colId xmlns:a16="http://schemas.microsoft.com/office/drawing/2014/main" val="2225027424"/>
                    </a:ext>
                  </a:extLst>
                </a:gridCol>
                <a:gridCol w="6843805">
                  <a:extLst>
                    <a:ext uri="{9D8B030D-6E8A-4147-A177-3AD203B41FA5}">
                      <a16:colId xmlns:a16="http://schemas.microsoft.com/office/drawing/2014/main" val="1957000179"/>
                    </a:ext>
                  </a:extLst>
                </a:gridCol>
              </a:tblGrid>
              <a:tr h="1060040">
                <a:tc>
                  <a:txBody>
                    <a:bodyPr/>
                    <a:lstStyle/>
                    <a:p>
                      <a:pPr algn="l" fontAlgn="t"/>
                      <a:r>
                        <a:rPr lang="en-IN" sz="1400">
                          <a:solidFill>
                            <a:srgbClr val="212121"/>
                          </a:solidFill>
                          <a:effectLst/>
                          <a:latin typeface="Roboto-Medium"/>
                        </a:rPr>
                        <a:t>Realtime</a:t>
                      </a:r>
                    </a:p>
                  </a:txBody>
                  <a:tcPr marL="84508" marR="84508" marT="84508" marB="84508">
                    <a:lnL>
                      <a:noFill/>
                    </a:lnL>
                    <a:lnR>
                      <a:noFill/>
                    </a:lnR>
                    <a:lnT w="7620" cap="flat" cmpd="sng" algn="ctr">
                      <a:solidFill>
                        <a:srgbClr val="9099B4"/>
                      </a:solidFill>
                      <a:prstDash val="solid"/>
                      <a:round/>
                      <a:headEnd type="none" w="med" len="med"/>
                      <a:tailEnd type="none" w="med" len="med"/>
                    </a:lnT>
                    <a:lnB w="7620" cap="flat" cmpd="sng" algn="ctr">
                      <a:solidFill>
                        <a:srgbClr val="C08DB4"/>
                      </a:solidFill>
                      <a:prstDash val="solid"/>
                      <a:round/>
                      <a:headEnd type="none" w="med" len="med"/>
                      <a:tailEnd type="none" w="med" len="med"/>
                    </a:lnB>
                    <a:solidFill>
                      <a:srgbClr val="FFFFFF"/>
                    </a:solidFill>
                  </a:tcPr>
                </a:tc>
                <a:tc>
                  <a:txBody>
                    <a:bodyPr/>
                    <a:lstStyle/>
                    <a:p>
                      <a:pPr algn="l" fontAlgn="t"/>
                      <a:r>
                        <a:rPr lang="en-US" sz="1400">
                          <a:effectLst/>
                          <a:latin typeface="Roboto-Regular"/>
                        </a:rPr>
                        <a:t>Instead of typical HTTP requests, the Firebase Realtime Database uses data synchronization—every time data changes, any connected device receives that update within milliseconds. Provide collaborative and immersive experiences without thinking about networking code.</a:t>
                      </a:r>
                    </a:p>
                  </a:txBody>
                  <a:tcPr marL="84508" marR="84508" marT="84508" marB="84508">
                    <a:lnL>
                      <a:noFill/>
                    </a:lnL>
                    <a:lnR>
                      <a:noFill/>
                    </a:lnR>
                    <a:lnT w="7620" cap="flat" cmpd="sng" algn="ctr">
                      <a:solidFill>
                        <a:srgbClr val="9099B4"/>
                      </a:solidFill>
                      <a:prstDash val="solid"/>
                      <a:round/>
                      <a:headEnd type="none" w="med" len="med"/>
                      <a:tailEnd type="none" w="med" len="med"/>
                    </a:lnT>
                    <a:lnB w="7620" cap="flat" cmpd="sng" algn="ctr">
                      <a:solidFill>
                        <a:srgbClr val="C08DB4"/>
                      </a:solidFill>
                      <a:prstDash val="solid"/>
                      <a:round/>
                      <a:headEnd type="none" w="med" len="med"/>
                      <a:tailEnd type="none" w="med" len="med"/>
                    </a:lnB>
                    <a:solidFill>
                      <a:srgbClr val="FFFFFF"/>
                    </a:solidFill>
                  </a:tcPr>
                </a:tc>
                <a:extLst>
                  <a:ext uri="{0D108BD9-81ED-4DB2-BD59-A6C34878D82A}">
                    <a16:rowId xmlns:a16="http://schemas.microsoft.com/office/drawing/2014/main" val="48906930"/>
                  </a:ext>
                </a:extLst>
              </a:tr>
              <a:tr h="849893">
                <a:tc>
                  <a:txBody>
                    <a:bodyPr/>
                    <a:lstStyle/>
                    <a:p>
                      <a:pPr algn="l" fontAlgn="t"/>
                      <a:r>
                        <a:rPr lang="en-IN" sz="1400">
                          <a:solidFill>
                            <a:srgbClr val="212121"/>
                          </a:solidFill>
                          <a:effectLst/>
                          <a:latin typeface="Roboto-Medium"/>
                        </a:rPr>
                        <a:t>Offline</a:t>
                      </a:r>
                    </a:p>
                  </a:txBody>
                  <a:tcPr marL="84508" marR="84508" marT="84508" marB="84508">
                    <a:lnL>
                      <a:noFill/>
                    </a:lnL>
                    <a:lnR>
                      <a:noFill/>
                    </a:lnR>
                    <a:lnT w="7620" cap="flat" cmpd="sng" algn="ctr">
                      <a:solidFill>
                        <a:srgbClr val="C08DB4"/>
                      </a:solidFill>
                      <a:prstDash val="solid"/>
                      <a:round/>
                      <a:headEnd type="none" w="med" len="med"/>
                      <a:tailEnd type="none" w="med" len="med"/>
                    </a:lnT>
                    <a:lnB w="7620" cap="flat" cmpd="sng" algn="ctr">
                      <a:solidFill>
                        <a:srgbClr val="F08AB4"/>
                      </a:solidFill>
                      <a:prstDash val="solid"/>
                      <a:round/>
                      <a:headEnd type="none" w="med" len="med"/>
                      <a:tailEnd type="none" w="med" len="med"/>
                    </a:lnB>
                    <a:solidFill>
                      <a:srgbClr val="FFFFFF"/>
                    </a:solidFill>
                  </a:tcPr>
                </a:tc>
                <a:tc>
                  <a:txBody>
                    <a:bodyPr/>
                    <a:lstStyle/>
                    <a:p>
                      <a:pPr algn="l" fontAlgn="t"/>
                      <a:r>
                        <a:rPr lang="en-US" sz="1400">
                          <a:effectLst/>
                          <a:latin typeface="Roboto-Regular"/>
                        </a:rPr>
                        <a:t>Firebase apps remain responsive even when offline because the Firebase Realtime Database SDK persists your data to disk. Once connectivity is reestablished, the client device receives any changes it missed, synchronizing it with the current server state.</a:t>
                      </a:r>
                    </a:p>
                  </a:txBody>
                  <a:tcPr marL="84508" marR="84508" marT="84508" marB="84508">
                    <a:lnL>
                      <a:noFill/>
                    </a:lnL>
                    <a:lnR>
                      <a:noFill/>
                    </a:lnR>
                    <a:lnT w="7620" cap="flat" cmpd="sng" algn="ctr">
                      <a:solidFill>
                        <a:srgbClr val="C08DB4"/>
                      </a:solidFill>
                      <a:prstDash val="solid"/>
                      <a:round/>
                      <a:headEnd type="none" w="med" len="med"/>
                      <a:tailEnd type="none" w="med" len="med"/>
                    </a:lnT>
                    <a:lnB w="7620" cap="flat" cmpd="sng" algn="ctr">
                      <a:solidFill>
                        <a:srgbClr val="F08AB4"/>
                      </a:solidFill>
                      <a:prstDash val="solid"/>
                      <a:round/>
                      <a:headEnd type="none" w="med" len="med"/>
                      <a:tailEnd type="none" w="med" len="med"/>
                    </a:lnB>
                    <a:solidFill>
                      <a:srgbClr val="FFFFFF"/>
                    </a:solidFill>
                  </a:tcPr>
                </a:tc>
                <a:extLst>
                  <a:ext uri="{0D108BD9-81ED-4DB2-BD59-A6C34878D82A}">
                    <a16:rowId xmlns:a16="http://schemas.microsoft.com/office/drawing/2014/main" val="810213022"/>
                  </a:ext>
                </a:extLst>
              </a:tr>
              <a:tr h="1060040">
                <a:tc>
                  <a:txBody>
                    <a:bodyPr/>
                    <a:lstStyle/>
                    <a:p>
                      <a:pPr algn="l" fontAlgn="t"/>
                      <a:r>
                        <a:rPr lang="en-IN" sz="1400">
                          <a:solidFill>
                            <a:srgbClr val="212121"/>
                          </a:solidFill>
                          <a:effectLst/>
                          <a:latin typeface="Roboto-Medium"/>
                        </a:rPr>
                        <a:t>Accessible from Client Devices</a:t>
                      </a:r>
                    </a:p>
                  </a:txBody>
                  <a:tcPr marL="84508" marR="84508" marT="84508" marB="84508">
                    <a:lnL>
                      <a:noFill/>
                    </a:lnL>
                    <a:lnR>
                      <a:noFill/>
                    </a:lnR>
                    <a:lnT w="7620" cap="flat" cmpd="sng" algn="ctr">
                      <a:solidFill>
                        <a:srgbClr val="F08AB4"/>
                      </a:solidFill>
                      <a:prstDash val="solid"/>
                      <a:round/>
                      <a:headEnd type="none" w="med" len="med"/>
                      <a:tailEnd type="none" w="med" len="med"/>
                    </a:lnT>
                    <a:lnB w="7620" cap="flat" cmpd="sng" algn="ctr">
                      <a:solidFill>
                        <a:srgbClr val="F08AB4"/>
                      </a:solidFill>
                      <a:prstDash val="solid"/>
                      <a:round/>
                      <a:headEnd type="none" w="med" len="med"/>
                      <a:tailEnd type="none" w="med" len="med"/>
                    </a:lnB>
                    <a:solidFill>
                      <a:srgbClr val="FFFFFF"/>
                    </a:solidFill>
                  </a:tcPr>
                </a:tc>
                <a:tc>
                  <a:txBody>
                    <a:bodyPr/>
                    <a:lstStyle/>
                    <a:p>
                      <a:pPr algn="l" fontAlgn="t"/>
                      <a:r>
                        <a:rPr lang="en-US" sz="1400">
                          <a:effectLst/>
                          <a:latin typeface="Roboto-Regular"/>
                        </a:rPr>
                        <a:t>The Firebase Realtime Database can be accessed directly from a mobile device or web browser; there’s no need for an application server. Security and data validation are available through the Firebase Realtime Database Security Rules, expression-based rules that are executed when data is read or written.</a:t>
                      </a:r>
                    </a:p>
                  </a:txBody>
                  <a:tcPr marL="84508" marR="84508" marT="84508" marB="84508">
                    <a:lnL>
                      <a:noFill/>
                    </a:lnL>
                    <a:lnR>
                      <a:noFill/>
                    </a:lnR>
                    <a:lnT w="7620" cap="flat" cmpd="sng" algn="ctr">
                      <a:solidFill>
                        <a:srgbClr val="F08AB4"/>
                      </a:solidFill>
                      <a:prstDash val="solid"/>
                      <a:round/>
                      <a:headEnd type="none" w="med" len="med"/>
                      <a:tailEnd type="none" w="med" len="med"/>
                    </a:lnT>
                    <a:lnB w="7620" cap="flat" cmpd="sng" algn="ctr">
                      <a:solidFill>
                        <a:srgbClr val="F08AB4"/>
                      </a:solidFill>
                      <a:prstDash val="solid"/>
                      <a:round/>
                      <a:headEnd type="none" w="med" len="med"/>
                      <a:tailEnd type="none" w="med" len="med"/>
                    </a:lnB>
                    <a:solidFill>
                      <a:srgbClr val="FFFFFF"/>
                    </a:solidFill>
                  </a:tcPr>
                </a:tc>
                <a:extLst>
                  <a:ext uri="{0D108BD9-81ED-4DB2-BD59-A6C34878D82A}">
                    <a16:rowId xmlns:a16="http://schemas.microsoft.com/office/drawing/2014/main" val="4215510037"/>
                  </a:ext>
                </a:extLst>
              </a:tr>
              <a:tr h="1480333">
                <a:tc>
                  <a:txBody>
                    <a:bodyPr/>
                    <a:lstStyle/>
                    <a:p>
                      <a:pPr algn="l" fontAlgn="t"/>
                      <a:r>
                        <a:rPr lang="en-IN" sz="1400">
                          <a:solidFill>
                            <a:srgbClr val="212121"/>
                          </a:solidFill>
                          <a:effectLst/>
                          <a:latin typeface="Roboto-Medium"/>
                        </a:rPr>
                        <a:t>Scale across multiple databases</a:t>
                      </a:r>
                    </a:p>
                  </a:txBody>
                  <a:tcPr marL="84508" marR="84508" marT="84508" marB="84508">
                    <a:lnL>
                      <a:noFill/>
                    </a:lnL>
                    <a:lnR>
                      <a:noFill/>
                    </a:lnR>
                    <a:lnT w="7620" cap="flat" cmpd="sng" algn="ctr">
                      <a:solidFill>
                        <a:srgbClr val="F08AB4"/>
                      </a:solidFill>
                      <a:prstDash val="solid"/>
                      <a:round/>
                      <a:headEnd type="none" w="med" len="med"/>
                      <a:tailEnd type="none" w="med" len="med"/>
                    </a:lnT>
                    <a:lnB>
                      <a:noFill/>
                    </a:lnB>
                    <a:solidFill>
                      <a:srgbClr val="FFFFFF"/>
                    </a:solidFill>
                  </a:tcPr>
                </a:tc>
                <a:tc>
                  <a:txBody>
                    <a:bodyPr/>
                    <a:lstStyle/>
                    <a:p>
                      <a:pPr algn="l" fontAlgn="t"/>
                      <a:r>
                        <a:rPr lang="en-US" sz="1400" dirty="0">
                          <a:effectLst/>
                          <a:latin typeface="Roboto-Regular"/>
                        </a:rPr>
                        <a:t>With Firebase Realtime Database on the Blaze pricing plan, you can support your app's data needs at scale by splitting your data across multiple database instances in the same Firebase project. Streamline authentication with Firebase Authentication on your project and authenticate users across your database instances. Control access to the data in each database with custom Firebase Realtime Database Rules for each database instance.</a:t>
                      </a:r>
                    </a:p>
                  </a:txBody>
                  <a:tcPr marL="84508" marR="84508" marT="84508" marB="84508">
                    <a:lnL>
                      <a:noFill/>
                    </a:lnL>
                    <a:lnR>
                      <a:noFill/>
                    </a:lnR>
                    <a:lnT w="7620" cap="flat" cmpd="sng" algn="ctr">
                      <a:solidFill>
                        <a:srgbClr val="F08AB4"/>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207165693"/>
                  </a:ext>
                </a:extLst>
              </a:tr>
            </a:tbl>
          </a:graphicData>
        </a:graphic>
      </p:graphicFrame>
    </p:spTree>
    <p:extLst>
      <p:ext uri="{BB962C8B-B14F-4D97-AF65-F5344CB8AC3E}">
        <p14:creationId xmlns:p14="http://schemas.microsoft.com/office/powerpoint/2010/main" val="2168704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D26243-D239-458B-8D31-8A06CF934BA6}"/>
              </a:ext>
            </a:extLst>
          </p:cNvPr>
          <p:cNvSpPr>
            <a:spLocks noGrp="1"/>
          </p:cNvSpPr>
          <p:nvPr>
            <p:ph type="title"/>
          </p:nvPr>
        </p:nvSpPr>
        <p:spPr>
          <a:xfrm>
            <a:off x="838200" y="365125"/>
            <a:ext cx="10515600" cy="1325563"/>
          </a:xfrm>
        </p:spPr>
        <p:txBody>
          <a:bodyPr>
            <a:normAutofit/>
          </a:bodyPr>
          <a:lstStyle/>
          <a:p>
            <a:r>
              <a:rPr lang="en-US" dirty="0"/>
              <a:t>Implementation Path</a:t>
            </a:r>
            <a:endParaRPr lang="en-IN" dirty="0"/>
          </a:p>
        </p:txBody>
      </p:sp>
      <p:sp>
        <p:nvSpPr>
          <p:cNvPr id="10"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B60FD42C-C547-4129-82AE-425B02A2450E}"/>
              </a:ext>
            </a:extLst>
          </p:cNvPr>
          <p:cNvGraphicFramePr>
            <a:graphicFrameLocks noGrp="1"/>
          </p:cNvGraphicFramePr>
          <p:nvPr>
            <p:extLst>
              <p:ext uri="{D42A27DB-BD31-4B8C-83A1-F6EECF244321}">
                <p14:modId xmlns:p14="http://schemas.microsoft.com/office/powerpoint/2010/main" val="1094611413"/>
              </p:ext>
            </p:extLst>
          </p:nvPr>
        </p:nvGraphicFramePr>
        <p:xfrm>
          <a:off x="1773044" y="1828801"/>
          <a:ext cx="8776011" cy="4475394"/>
        </p:xfrm>
        <a:graphic>
          <a:graphicData uri="http://schemas.openxmlformats.org/drawingml/2006/table">
            <a:tbl>
              <a:tblPr/>
              <a:tblGrid>
                <a:gridCol w="3108702">
                  <a:extLst>
                    <a:ext uri="{9D8B030D-6E8A-4147-A177-3AD203B41FA5}">
                      <a16:colId xmlns:a16="http://schemas.microsoft.com/office/drawing/2014/main" val="4071201305"/>
                    </a:ext>
                  </a:extLst>
                </a:gridCol>
                <a:gridCol w="2576087">
                  <a:extLst>
                    <a:ext uri="{9D8B030D-6E8A-4147-A177-3AD203B41FA5}">
                      <a16:colId xmlns:a16="http://schemas.microsoft.com/office/drawing/2014/main" val="3703242724"/>
                    </a:ext>
                  </a:extLst>
                </a:gridCol>
                <a:gridCol w="3091222">
                  <a:extLst>
                    <a:ext uri="{9D8B030D-6E8A-4147-A177-3AD203B41FA5}">
                      <a16:colId xmlns:a16="http://schemas.microsoft.com/office/drawing/2014/main" val="187326610"/>
                    </a:ext>
                  </a:extLst>
                </a:gridCol>
              </a:tblGrid>
              <a:tr h="917783">
                <a:tc>
                  <a:txBody>
                    <a:bodyPr/>
                    <a:lstStyle/>
                    <a:p>
                      <a:pPr algn="l" fontAlgn="t">
                        <a:spcBef>
                          <a:spcPts val="0"/>
                        </a:spcBef>
                        <a:spcAft>
                          <a:spcPts val="0"/>
                        </a:spcAft>
                      </a:pPr>
                      <a:br>
                        <a:rPr lang="en-IN" sz="1400" b="0" i="0" u="none" strike="noStrike">
                          <a:solidFill>
                            <a:srgbClr val="212121"/>
                          </a:solidFill>
                          <a:effectLst/>
                          <a:latin typeface="Roboto-Medium"/>
                        </a:rPr>
                      </a:br>
                      <a:r>
                        <a:rPr lang="en-IN" sz="1400" b="0" i="0" u="none" strike="noStrike">
                          <a:solidFill>
                            <a:srgbClr val="212121"/>
                          </a:solidFill>
                          <a:effectLst/>
                          <a:latin typeface="Roboto-Medium"/>
                        </a:rPr>
                        <a:t>Integrate the Firebase Realtime Database SDKs</a:t>
                      </a:r>
                      <a:endParaRPr lang="en-IN"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30A28B"/>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Roboto-Regular"/>
                        </a:rPr>
                        <a:t>Quickly include clients via Gradle, CocoaPods, or a script include.</a:t>
                      </a:r>
                      <a:endParaRPr lang="en-US"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30A28B"/>
                      </a:solidFill>
                      <a:prstDash val="solid"/>
                      <a:round/>
                      <a:headEnd type="none" w="med" len="med"/>
                      <a:tailEnd type="none" w="med" len="med"/>
                    </a:lnB>
                  </a:tcPr>
                </a:tc>
                <a:tc>
                  <a:txBody>
                    <a:bodyPr/>
                    <a:lstStyle/>
                    <a:p>
                      <a:pPr algn="l" fontAlgn="t">
                        <a:spcBef>
                          <a:spcPts val="0"/>
                        </a:spcBef>
                        <a:spcAft>
                          <a:spcPts val="0"/>
                        </a:spcAft>
                      </a:pPr>
                      <a:endParaRPr lang="en-IN" sz="1400" b="0" i="0" u="none" strike="noStrike" dirty="0">
                        <a:effectLst/>
                        <a:latin typeface="Arial" panose="020B0604020202020204" pitchFamily="34" charset="0"/>
                      </a:endParaRPr>
                    </a:p>
                  </a:txBody>
                  <a:tcPr marL="54999" marR="54999" marT="27500" marB="27500">
                    <a:lnL>
                      <a:noFill/>
                    </a:lnL>
                    <a:lnR>
                      <a:noFill/>
                    </a:lnR>
                    <a:lnT>
                      <a:noFill/>
                    </a:lnT>
                    <a:lnB w="7620" cap="flat" cmpd="sng" algn="ctr">
                      <a:solidFill>
                        <a:srgbClr val="30A28B"/>
                      </a:solidFill>
                      <a:prstDash val="solid"/>
                      <a:round/>
                      <a:headEnd type="none" w="med" len="med"/>
                      <a:tailEnd type="none" w="med" len="med"/>
                    </a:lnB>
                  </a:tcPr>
                </a:tc>
                <a:extLst>
                  <a:ext uri="{0D108BD9-81ED-4DB2-BD59-A6C34878D82A}">
                    <a16:rowId xmlns:a16="http://schemas.microsoft.com/office/drawing/2014/main" val="1200488900"/>
                  </a:ext>
                </a:extLst>
              </a:tr>
              <a:tr h="917783">
                <a:tc>
                  <a:txBody>
                    <a:bodyPr/>
                    <a:lstStyle/>
                    <a:p>
                      <a:pPr algn="l" fontAlgn="ctr">
                        <a:spcBef>
                          <a:spcPts val="0"/>
                        </a:spcBef>
                        <a:spcAft>
                          <a:spcPts val="0"/>
                        </a:spcAft>
                      </a:pPr>
                      <a:endParaRPr lang="en-IN" sz="1400" b="0" i="0" u="none" strike="noStrike">
                        <a:effectLst/>
                        <a:latin typeface="Arial" panose="020B0604020202020204" pitchFamily="34" charset="0"/>
                      </a:endParaRPr>
                    </a:p>
                  </a:txBody>
                  <a:tcPr marL="146664" marR="146664" marT="146664" marB="146664" anchor="ctr">
                    <a:lnL>
                      <a:noFill/>
                    </a:lnL>
                    <a:lnR>
                      <a:noFill/>
                    </a:lnR>
                    <a:lnT w="7620" cap="flat" cmpd="sng" algn="ctr">
                      <a:solidFill>
                        <a:srgbClr val="30A28B"/>
                      </a:solidFill>
                      <a:prstDash val="solid"/>
                      <a:round/>
                      <a:headEnd type="none" w="med" len="med"/>
                      <a:tailEnd type="none" w="med" len="med"/>
                    </a:lnT>
                    <a:lnB w="7620" cap="flat" cmpd="sng" algn="ctr">
                      <a:solidFill>
                        <a:srgbClr val="30A28B"/>
                      </a:solidFill>
                      <a:prstDash val="solid"/>
                      <a:round/>
                      <a:headEnd type="none" w="med" len="med"/>
                      <a:tailEnd type="none" w="med" len="med"/>
                    </a:lnB>
                  </a:tcPr>
                </a:tc>
                <a:tc>
                  <a:txBody>
                    <a:bodyPr/>
                    <a:lstStyle/>
                    <a:p>
                      <a:pPr algn="l" fontAlgn="t">
                        <a:spcBef>
                          <a:spcPts val="0"/>
                        </a:spcBef>
                        <a:spcAft>
                          <a:spcPts val="0"/>
                        </a:spcAft>
                      </a:pPr>
                      <a:r>
                        <a:rPr lang="en-IN" sz="1400" b="0" i="0" u="none" strike="noStrike">
                          <a:solidFill>
                            <a:srgbClr val="212121"/>
                          </a:solidFill>
                          <a:effectLst/>
                          <a:latin typeface="Roboto-Medium"/>
                        </a:rPr>
                        <a:t>Create Realtime Database References</a:t>
                      </a:r>
                      <a:endParaRPr lang="en-IN"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30A28B"/>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Roboto-Regular"/>
                        </a:rPr>
                        <a:t>Reference your JSON data, such as "users/user:1234/phone_number" to set data or subscribe to data changes.</a:t>
                      </a:r>
                      <a:endParaRPr lang="en-US"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30A28B"/>
                      </a:solidFill>
                      <a:prstDash val="solid"/>
                      <a:round/>
                      <a:headEnd type="none" w="med" len="med"/>
                      <a:tailEnd type="none" w="med" len="med"/>
                    </a:lnB>
                  </a:tcPr>
                </a:tc>
                <a:extLst>
                  <a:ext uri="{0D108BD9-81ED-4DB2-BD59-A6C34878D82A}">
                    <a16:rowId xmlns:a16="http://schemas.microsoft.com/office/drawing/2014/main" val="3434200312"/>
                  </a:ext>
                </a:extLst>
              </a:tr>
              <a:tr h="730905">
                <a:tc>
                  <a:txBody>
                    <a:bodyPr/>
                    <a:lstStyle/>
                    <a:p>
                      <a:pPr algn="l" fontAlgn="ctr">
                        <a:spcBef>
                          <a:spcPts val="0"/>
                        </a:spcBef>
                        <a:spcAft>
                          <a:spcPts val="0"/>
                        </a:spcAft>
                      </a:pPr>
                      <a:endParaRPr lang="en-IN" sz="1400" b="0" i="0" u="none" strike="noStrike" dirty="0">
                        <a:effectLst/>
                        <a:latin typeface="Arial" panose="020B0604020202020204" pitchFamily="34" charset="0"/>
                      </a:endParaRPr>
                    </a:p>
                  </a:txBody>
                  <a:tcPr marL="146664" marR="146664" marT="146664" marB="146664" anchor="ctr">
                    <a:lnL>
                      <a:noFill/>
                    </a:lnL>
                    <a:lnR>
                      <a:noFill/>
                    </a:lnR>
                    <a:lnT w="7620" cap="flat" cmpd="sng" algn="ctr">
                      <a:solidFill>
                        <a:srgbClr val="30A28B"/>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dirty="0">
                          <a:solidFill>
                            <a:srgbClr val="212121"/>
                          </a:solidFill>
                          <a:effectLst/>
                          <a:latin typeface="Roboto-Medium"/>
                        </a:rPr>
                        <a:t>Set Data and Listen for Changes</a:t>
                      </a:r>
                      <a:endParaRPr lang="en-US" sz="1400" b="0" i="0" u="none" strike="noStrike" dirty="0">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Roboto-Regular"/>
                        </a:rPr>
                        <a:t>Use these references to write data or subscribe to changes.</a:t>
                      </a:r>
                      <a:endParaRPr lang="en-US"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extLst>
                  <a:ext uri="{0D108BD9-81ED-4DB2-BD59-A6C34878D82A}">
                    <a16:rowId xmlns:a16="http://schemas.microsoft.com/office/drawing/2014/main" val="1430149036"/>
                  </a:ext>
                </a:extLst>
              </a:tr>
              <a:tr h="917783">
                <a:tc>
                  <a:txBody>
                    <a:bodyPr/>
                    <a:lstStyle/>
                    <a:p>
                      <a:pPr algn="l" fontAlgn="ctr">
                        <a:spcBef>
                          <a:spcPts val="0"/>
                        </a:spcBef>
                        <a:spcAft>
                          <a:spcPts val="0"/>
                        </a:spcAft>
                      </a:pPr>
                      <a:endParaRPr lang="en-IN" sz="1400" b="0" i="0" u="none" strike="noStrike">
                        <a:effectLst/>
                        <a:latin typeface="Arial" panose="020B0604020202020204" pitchFamily="34" charset="0"/>
                      </a:endParaRPr>
                    </a:p>
                  </a:txBody>
                  <a:tcPr marL="146664" marR="146664" marT="146664" marB="146664" anchor="ctr">
                    <a:lnL>
                      <a:noFill/>
                    </a:lnL>
                    <a:lnR>
                      <a:noFill/>
                    </a:lnR>
                    <a:lnT w="7620" cap="flat" cmpd="sng" algn="ctr">
                      <a:solidFill>
                        <a:srgbClr val="00088C"/>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tc>
                  <a:txBody>
                    <a:bodyPr/>
                    <a:lstStyle/>
                    <a:p>
                      <a:pPr algn="l" fontAlgn="t">
                        <a:spcBef>
                          <a:spcPts val="0"/>
                        </a:spcBef>
                        <a:spcAft>
                          <a:spcPts val="0"/>
                        </a:spcAft>
                      </a:pPr>
                      <a:r>
                        <a:rPr lang="en-IN" sz="1400" b="0" i="0" u="none" strike="noStrike">
                          <a:solidFill>
                            <a:srgbClr val="212121"/>
                          </a:solidFill>
                          <a:effectLst/>
                          <a:latin typeface="Roboto-Medium"/>
                        </a:rPr>
                        <a:t>Enable Offline Persistence</a:t>
                      </a:r>
                      <a:endParaRPr lang="en-IN"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00088C"/>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dirty="0">
                          <a:effectLst/>
                          <a:latin typeface="Roboto-Regular"/>
                        </a:rPr>
                        <a:t>Allow data to be written to the device's local disk so it can be available while offline.</a:t>
                      </a:r>
                      <a:endParaRPr lang="en-US" sz="1400" b="0" i="0" u="none" strike="noStrike" dirty="0">
                        <a:effectLst/>
                        <a:latin typeface="Arial" panose="020B0604020202020204" pitchFamily="34" charset="0"/>
                      </a:endParaRPr>
                    </a:p>
                  </a:txBody>
                  <a:tcPr marL="146664" marR="146664" marT="146664" marB="146664">
                    <a:lnL>
                      <a:noFill/>
                    </a:lnL>
                    <a:lnR>
                      <a:noFill/>
                    </a:lnR>
                    <a:lnT w="7620" cap="flat" cmpd="sng" algn="ctr">
                      <a:solidFill>
                        <a:srgbClr val="00088C"/>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extLst>
                  <a:ext uri="{0D108BD9-81ED-4DB2-BD59-A6C34878D82A}">
                    <a16:rowId xmlns:a16="http://schemas.microsoft.com/office/drawing/2014/main" val="2522606519"/>
                  </a:ext>
                </a:extLst>
              </a:tr>
              <a:tr h="730905">
                <a:tc>
                  <a:txBody>
                    <a:bodyPr/>
                    <a:lstStyle/>
                    <a:p>
                      <a:pPr algn="l" fontAlgn="ctr">
                        <a:spcBef>
                          <a:spcPts val="0"/>
                        </a:spcBef>
                        <a:spcAft>
                          <a:spcPts val="0"/>
                        </a:spcAft>
                      </a:pPr>
                      <a:endParaRPr lang="en-IN" sz="1400" b="0" i="0" u="none" strike="noStrike">
                        <a:effectLst/>
                        <a:latin typeface="Arial" panose="020B0604020202020204" pitchFamily="34" charset="0"/>
                      </a:endParaRPr>
                    </a:p>
                  </a:txBody>
                  <a:tcPr marL="146664" marR="146664" marT="146664" marB="146664" anchor="ctr">
                    <a:lnL>
                      <a:noFill/>
                    </a:lnL>
                    <a:lnR>
                      <a:noFill/>
                    </a:lnR>
                    <a:lnT w="7620" cap="flat" cmpd="sng" algn="ctr">
                      <a:solidFill>
                        <a:srgbClr val="00088C"/>
                      </a:solidFill>
                      <a:prstDash val="solid"/>
                      <a:round/>
                      <a:headEnd type="none" w="med" len="med"/>
                      <a:tailEnd type="none" w="med" len="med"/>
                    </a:lnT>
                    <a:lnB>
                      <a:noFill/>
                    </a:lnB>
                  </a:tcPr>
                </a:tc>
                <a:tc>
                  <a:txBody>
                    <a:bodyPr/>
                    <a:lstStyle/>
                    <a:p>
                      <a:pPr algn="l" fontAlgn="t">
                        <a:spcBef>
                          <a:spcPts val="0"/>
                        </a:spcBef>
                        <a:spcAft>
                          <a:spcPts val="0"/>
                        </a:spcAft>
                      </a:pPr>
                      <a:r>
                        <a:rPr lang="en-IN" sz="1400" b="0" i="0" u="none" strike="noStrike">
                          <a:solidFill>
                            <a:srgbClr val="212121"/>
                          </a:solidFill>
                          <a:effectLst/>
                          <a:latin typeface="Roboto-Medium"/>
                        </a:rPr>
                        <a:t>Secure your data</a:t>
                      </a:r>
                      <a:endParaRPr lang="en-IN"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00088C"/>
                      </a:solidFill>
                      <a:prstDash val="solid"/>
                      <a:round/>
                      <a:headEnd type="none" w="med" len="med"/>
                      <a:tailEnd type="none" w="med" len="med"/>
                    </a:lnT>
                    <a:lnB>
                      <a:noFill/>
                    </a:lnB>
                  </a:tcPr>
                </a:tc>
                <a:tc>
                  <a:txBody>
                    <a:bodyPr/>
                    <a:lstStyle/>
                    <a:p>
                      <a:pPr algn="l" fontAlgn="t">
                        <a:spcBef>
                          <a:spcPts val="0"/>
                        </a:spcBef>
                        <a:spcAft>
                          <a:spcPts val="0"/>
                        </a:spcAft>
                      </a:pPr>
                      <a:r>
                        <a:rPr lang="en-US" sz="1400" b="0" i="0" u="none" strike="noStrike" dirty="0">
                          <a:effectLst/>
                          <a:latin typeface="Roboto-Regular"/>
                        </a:rPr>
                        <a:t>Use Firebase Realtime Database Security Rules to secure your data.</a:t>
                      </a:r>
                      <a:endParaRPr lang="en-US" sz="1400" b="0" i="0" u="none" strike="noStrike" dirty="0">
                        <a:effectLst/>
                        <a:latin typeface="Arial" panose="020B0604020202020204" pitchFamily="34" charset="0"/>
                      </a:endParaRPr>
                    </a:p>
                  </a:txBody>
                  <a:tcPr marL="146664" marR="146664" marT="146664" marB="146664">
                    <a:lnL>
                      <a:noFill/>
                    </a:lnL>
                    <a:lnR>
                      <a:noFill/>
                    </a:lnR>
                    <a:lnT w="7620" cap="flat" cmpd="sng" algn="ctr">
                      <a:solidFill>
                        <a:srgbClr val="00088C"/>
                      </a:solidFill>
                      <a:prstDash val="solid"/>
                      <a:round/>
                      <a:headEnd type="none" w="med" len="med"/>
                      <a:tailEnd type="none" w="med" len="med"/>
                    </a:lnT>
                    <a:lnB>
                      <a:noFill/>
                    </a:lnB>
                  </a:tcPr>
                </a:tc>
                <a:extLst>
                  <a:ext uri="{0D108BD9-81ED-4DB2-BD59-A6C34878D82A}">
                    <a16:rowId xmlns:a16="http://schemas.microsoft.com/office/drawing/2014/main" val="3367769363"/>
                  </a:ext>
                </a:extLst>
              </a:tr>
            </a:tbl>
          </a:graphicData>
        </a:graphic>
      </p:graphicFrame>
    </p:spTree>
    <p:extLst>
      <p:ext uri="{BB962C8B-B14F-4D97-AF65-F5344CB8AC3E}">
        <p14:creationId xmlns:p14="http://schemas.microsoft.com/office/powerpoint/2010/main" val="2227119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FAD43-E772-45DD-96CB-0C7C228DE969}"/>
              </a:ext>
            </a:extLst>
          </p:cNvPr>
          <p:cNvSpPr>
            <a:spLocks noGrp="1"/>
          </p:cNvSpPr>
          <p:nvPr>
            <p:ph type="title"/>
          </p:nvPr>
        </p:nvSpPr>
        <p:spPr/>
        <p:txBody>
          <a:bodyPr/>
          <a:lstStyle/>
          <a:p>
            <a:r>
              <a:rPr lang="en-US" dirty="0"/>
              <a:t>Summary</a:t>
            </a:r>
            <a:endParaRPr lang="en-IN" dirty="0"/>
          </a:p>
        </p:txBody>
      </p:sp>
      <p:sp>
        <p:nvSpPr>
          <p:cNvPr id="4" name="TextBox 3">
            <a:extLst>
              <a:ext uri="{FF2B5EF4-FFF2-40B4-BE49-F238E27FC236}">
                <a16:creationId xmlns:a16="http://schemas.microsoft.com/office/drawing/2014/main" id="{25A9B55D-C3C9-49C6-9721-0FF4E84C1658}"/>
              </a:ext>
            </a:extLst>
          </p:cNvPr>
          <p:cNvSpPr txBox="1"/>
          <p:nvPr/>
        </p:nvSpPr>
        <p:spPr>
          <a:xfrm>
            <a:off x="1223010" y="2136339"/>
            <a:ext cx="7923847" cy="2585323"/>
          </a:xfrm>
          <a:prstGeom prst="rect">
            <a:avLst/>
          </a:prstGeom>
          <a:noFill/>
        </p:spPr>
        <p:txBody>
          <a:bodyPr wrap="square">
            <a:spAutoFit/>
          </a:bodyPr>
          <a:lstStyle/>
          <a:p>
            <a:pPr marL="285750" indent="-285750">
              <a:buFont typeface="Wingdings" panose="05000000000000000000" pitchFamily="2" charset="2"/>
              <a:buChar char="ü"/>
            </a:pPr>
            <a:r>
              <a:rPr lang="en-US" dirty="0"/>
              <a:t>Introduction</a:t>
            </a:r>
          </a:p>
          <a:p>
            <a:pPr marL="285750" indent="-285750">
              <a:buFont typeface="Wingdings" panose="05000000000000000000" pitchFamily="2" charset="2"/>
              <a:buChar char="ü"/>
            </a:pPr>
            <a:r>
              <a:rPr lang="en-US" dirty="0"/>
              <a:t>The Evolution</a:t>
            </a:r>
          </a:p>
          <a:p>
            <a:pPr marL="285750" indent="-285750">
              <a:buFont typeface="Wingdings" panose="05000000000000000000" pitchFamily="2" charset="2"/>
              <a:buChar char="ü"/>
            </a:pPr>
            <a:r>
              <a:rPr lang="en-US" dirty="0"/>
              <a:t>Database Architecture</a:t>
            </a:r>
          </a:p>
          <a:p>
            <a:pPr marL="285750" indent="-285750">
              <a:buFont typeface="Wingdings" panose="05000000000000000000" pitchFamily="2" charset="2"/>
              <a:buChar char="ü"/>
            </a:pPr>
            <a:r>
              <a:rPr lang="en-US" dirty="0"/>
              <a:t>Data Models</a:t>
            </a:r>
          </a:p>
          <a:p>
            <a:pPr marL="285750" indent="-285750">
              <a:buFont typeface="Wingdings" panose="05000000000000000000" pitchFamily="2" charset="2"/>
              <a:buChar char="ü"/>
            </a:pPr>
            <a:r>
              <a:rPr lang="en-US" dirty="0"/>
              <a:t>Database designing</a:t>
            </a:r>
          </a:p>
          <a:p>
            <a:pPr marL="285750" indent="-285750">
              <a:buFont typeface="Wingdings" panose="05000000000000000000" pitchFamily="2" charset="2"/>
              <a:buChar char="ü"/>
            </a:pPr>
            <a:r>
              <a:rPr lang="en-US" dirty="0"/>
              <a:t>Exploring some Database</a:t>
            </a:r>
          </a:p>
          <a:p>
            <a:pPr marL="285750" indent="-285750">
              <a:buFont typeface="Wingdings" panose="05000000000000000000" pitchFamily="2" charset="2"/>
              <a:buChar char="ü"/>
            </a:pPr>
            <a:r>
              <a:rPr lang="en-US" dirty="0"/>
              <a:t>Role of DBA</a:t>
            </a:r>
          </a:p>
          <a:p>
            <a:pPr marL="285750" indent="-285750">
              <a:buFont typeface="Wingdings" panose="05000000000000000000" pitchFamily="2" charset="2"/>
              <a:buChar char="ü"/>
            </a:pPr>
            <a:r>
              <a:rPr lang="en-US" dirty="0"/>
              <a:t>Database Security</a:t>
            </a:r>
          </a:p>
          <a:p>
            <a:pPr marL="285750" indent="-285750">
              <a:buFont typeface="Wingdings" panose="05000000000000000000" pitchFamily="2" charset="2"/>
              <a:buChar char="ü"/>
            </a:pPr>
            <a:r>
              <a:rPr lang="en-US" dirty="0"/>
              <a:t>Firebase and </a:t>
            </a:r>
            <a:r>
              <a:rPr lang="en-US" dirty="0" err="1"/>
              <a:t>Firestore</a:t>
            </a:r>
            <a:endParaRPr lang="en-US" dirty="0"/>
          </a:p>
        </p:txBody>
      </p:sp>
    </p:spTree>
    <p:extLst>
      <p:ext uri="{BB962C8B-B14F-4D97-AF65-F5344CB8AC3E}">
        <p14:creationId xmlns:p14="http://schemas.microsoft.com/office/powerpoint/2010/main" val="4215716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gramming data on computer monitor">
            <a:extLst>
              <a:ext uri="{FF2B5EF4-FFF2-40B4-BE49-F238E27FC236}">
                <a16:creationId xmlns:a16="http://schemas.microsoft.com/office/drawing/2014/main" id="{42F29303-9B04-4E85-B5F7-1B175988B9CA}"/>
              </a:ext>
            </a:extLst>
          </p:cNvPr>
          <p:cNvPicPr>
            <a:picLocks noChangeAspect="1"/>
          </p:cNvPicPr>
          <p:nvPr/>
        </p:nvPicPr>
        <p:blipFill rotWithShape="1">
          <a:blip r:embed="rId2">
            <a:alphaModFix amt="50000"/>
          </a:blip>
          <a:srcRect t="16735" b="8359"/>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 name="Title 1">
            <a:extLst>
              <a:ext uri="{FF2B5EF4-FFF2-40B4-BE49-F238E27FC236}">
                <a16:creationId xmlns:a16="http://schemas.microsoft.com/office/drawing/2014/main" id="{DA8A4C98-E654-4E43-B26E-D90D83552770}"/>
              </a:ext>
            </a:extLst>
          </p:cNvPr>
          <p:cNvSpPr>
            <a:spLocks noGrp="1"/>
          </p:cNvSpPr>
          <p:nvPr>
            <p:ph type="ctrTitle"/>
          </p:nvPr>
        </p:nvSpPr>
        <p:spPr>
          <a:xfrm>
            <a:off x="761999" y="1514475"/>
            <a:ext cx="8381999" cy="1995487"/>
          </a:xfrm>
        </p:spPr>
        <p:txBody>
          <a:bodyPr>
            <a:normAutofit/>
          </a:bodyPr>
          <a:lstStyle/>
          <a:p>
            <a:pPr algn="l"/>
            <a:r>
              <a:rPr lang="en-US" sz="8000" dirty="0">
                <a:solidFill>
                  <a:schemeClr val="bg1"/>
                </a:solidFill>
              </a:rPr>
              <a:t>THANK YOU</a:t>
            </a:r>
            <a:endParaRPr lang="en-IN" sz="8000" dirty="0">
              <a:solidFill>
                <a:schemeClr val="bg1"/>
              </a:solidFill>
            </a:endParaRPr>
          </a:p>
        </p:txBody>
      </p:sp>
    </p:spTree>
    <p:extLst>
      <p:ext uri="{BB962C8B-B14F-4D97-AF65-F5344CB8AC3E}">
        <p14:creationId xmlns:p14="http://schemas.microsoft.com/office/powerpoint/2010/main" val="93282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grpSp>
        <p:nvGrpSpPr>
          <p:cNvPr id="56" name="Google Shape;56;p15"/>
          <p:cNvGrpSpPr/>
          <p:nvPr/>
        </p:nvGrpSpPr>
        <p:grpSpPr>
          <a:xfrm>
            <a:off x="809132" y="1784741"/>
            <a:ext cx="2338501" cy="2259125"/>
            <a:chOff x="606849" y="1338556"/>
            <a:chExt cx="1753876" cy="1694344"/>
          </a:xfrm>
        </p:grpSpPr>
        <p:sp>
          <p:nvSpPr>
            <p:cNvPr id="57" name="Google Shape;57;p15"/>
            <p:cNvSpPr/>
            <p:nvPr/>
          </p:nvSpPr>
          <p:spPr>
            <a:xfrm>
              <a:off x="1912750" y="1382375"/>
              <a:ext cx="230100" cy="1119800"/>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7030A0"/>
            </a:solidFill>
            <a:ln>
              <a:noFill/>
            </a:ln>
          </p:spPr>
          <p:txBody>
            <a:bodyPr spcFirstLastPara="1" wrap="square" lIns="121900" tIns="121900" rIns="121900" bIns="121900" anchor="ctr" anchorCtr="0">
              <a:noAutofit/>
            </a:bodyPr>
            <a:lstStyle/>
            <a:p>
              <a:endParaRPr sz="2400"/>
            </a:p>
          </p:txBody>
        </p:sp>
        <p:sp>
          <p:nvSpPr>
            <p:cNvPr id="58" name="Google Shape;58;p15"/>
            <p:cNvSpPr/>
            <p:nvPr/>
          </p:nvSpPr>
          <p:spPr>
            <a:xfrm>
              <a:off x="1192125" y="2443825"/>
              <a:ext cx="1134375" cy="589075"/>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7030A0"/>
            </a:solidFill>
            <a:ln>
              <a:noFill/>
            </a:ln>
          </p:spPr>
          <p:txBody>
            <a:bodyPr spcFirstLastPara="1" wrap="square" lIns="121900" tIns="121900" rIns="121900" bIns="121900" anchor="ctr" anchorCtr="0">
              <a:noAutofit/>
            </a:bodyPr>
            <a:lstStyle/>
            <a:p>
              <a:pPr algn="ctr"/>
              <a:r>
                <a:rPr lang="en" sz="2267" dirty="0">
                  <a:solidFill>
                    <a:srgbClr val="FFFFFF"/>
                  </a:solidFill>
                  <a:latin typeface="Fira Sans Extra Condensed"/>
                  <a:ea typeface="Fira Sans Extra Condensed"/>
                  <a:cs typeface="Fira Sans Extra Condensed"/>
                  <a:sym typeface="Fira Sans Extra Condensed"/>
                </a:rPr>
                <a:t>1960-70</a:t>
              </a:r>
              <a:endParaRPr sz="2267" dirty="0">
                <a:solidFill>
                  <a:srgbClr val="FFFFFF"/>
                </a:solidFill>
                <a:latin typeface="Fira Sans Extra Condensed"/>
                <a:ea typeface="Fira Sans Extra Condensed"/>
                <a:cs typeface="Fira Sans Extra Condensed"/>
                <a:sym typeface="Fira Sans Extra Condensed"/>
              </a:endParaRPr>
            </a:p>
          </p:txBody>
        </p:sp>
        <p:sp>
          <p:nvSpPr>
            <p:cNvPr id="59" name="Google Shape;59;p15"/>
            <p:cNvSpPr/>
            <p:nvPr/>
          </p:nvSpPr>
          <p:spPr>
            <a:xfrm>
              <a:off x="2140450" y="1450250"/>
              <a:ext cx="150050" cy="150050"/>
            </a:xfrm>
            <a:custGeom>
              <a:avLst/>
              <a:gdLst/>
              <a:ahLst/>
              <a:cxnLst/>
              <a:rect l="l" t="t" r="r" b="b"/>
              <a:pathLst>
                <a:path w="6002" h="6002" extrusionOk="0">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0" name="Google Shape;60;p15"/>
            <p:cNvSpPr/>
            <p:nvPr/>
          </p:nvSpPr>
          <p:spPr>
            <a:xfrm>
              <a:off x="2070200" y="1382375"/>
              <a:ext cx="290525" cy="286075"/>
            </a:xfrm>
            <a:custGeom>
              <a:avLst/>
              <a:gdLst/>
              <a:ahLst/>
              <a:cxnLst/>
              <a:rect l="l" t="t" r="r" b="b"/>
              <a:pathLst>
                <a:path w="11621" h="11443" extrusionOk="0">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1" name="Google Shape;61;p15"/>
            <p:cNvSpPr txBox="1"/>
            <p:nvPr/>
          </p:nvSpPr>
          <p:spPr>
            <a:xfrm>
              <a:off x="606849" y="1550190"/>
              <a:ext cx="1305900" cy="534900"/>
            </a:xfrm>
            <a:prstGeom prst="rect">
              <a:avLst/>
            </a:prstGeom>
            <a:noFill/>
            <a:ln>
              <a:noFill/>
            </a:ln>
          </p:spPr>
          <p:txBody>
            <a:bodyPr spcFirstLastPara="1" wrap="square" lIns="121900" tIns="121900" rIns="121900" bIns="121900" anchor="t" anchorCtr="0">
              <a:noAutofit/>
            </a:bodyPr>
            <a:lstStyle/>
            <a:p>
              <a:pPr algn="r"/>
              <a:endParaRPr lang="en" sz="1600" dirty="0">
                <a:solidFill>
                  <a:srgbClr val="434343"/>
                </a:solidFill>
                <a:latin typeface="Roboto"/>
                <a:ea typeface="Roboto"/>
                <a:cs typeface="Roboto"/>
              </a:endParaRPr>
            </a:p>
          </p:txBody>
        </p:sp>
        <p:sp>
          <p:nvSpPr>
            <p:cNvPr id="62" name="Google Shape;62;p15"/>
            <p:cNvSpPr txBox="1"/>
            <p:nvPr/>
          </p:nvSpPr>
          <p:spPr>
            <a:xfrm>
              <a:off x="631874" y="1338556"/>
              <a:ext cx="1305900" cy="429600"/>
            </a:xfrm>
            <a:prstGeom prst="rect">
              <a:avLst/>
            </a:prstGeom>
            <a:noFill/>
            <a:ln>
              <a:noFill/>
            </a:ln>
          </p:spPr>
          <p:txBody>
            <a:bodyPr spcFirstLastPara="1" wrap="square" lIns="121900" tIns="121900" rIns="121900" bIns="121900" anchor="ctr" anchorCtr="0">
              <a:noAutofit/>
            </a:bodyPr>
            <a:lstStyle/>
            <a:p>
              <a:pPr algn="r"/>
              <a:r>
                <a:rPr lang="en" sz="1600" dirty="0">
                  <a:solidFill>
                    <a:srgbClr val="434343"/>
                  </a:solidFill>
                  <a:latin typeface="Arial" panose="020B0604020202020204" pitchFamily="34" charset="0"/>
                  <a:ea typeface="Fira Sans Extra Condensed Medium"/>
                  <a:cs typeface="Arial" panose="020B0604020202020204" pitchFamily="34" charset="0"/>
                </a:rPr>
                <a:t>COBOL,</a:t>
              </a:r>
            </a:p>
            <a:p>
              <a:pPr algn="r"/>
              <a:r>
                <a:rPr lang="en" sz="1600" dirty="0">
                  <a:solidFill>
                    <a:srgbClr val="434343"/>
                  </a:solidFill>
                  <a:latin typeface="Arial" panose="020B0604020202020204" pitchFamily="34" charset="0"/>
                  <a:ea typeface="Fira Sans Extra Condensed Medium"/>
                  <a:cs typeface="Arial" panose="020B0604020202020204" pitchFamily="34" charset="0"/>
                </a:rPr>
                <a:t>CODASYL</a:t>
              </a:r>
            </a:p>
            <a:p>
              <a:pPr algn="r"/>
              <a:r>
                <a:rPr lang="en" sz="1600" dirty="0">
                  <a:solidFill>
                    <a:srgbClr val="434343"/>
                  </a:solidFill>
                  <a:latin typeface="Arial" panose="020B0604020202020204" pitchFamily="34" charset="0"/>
                  <a:ea typeface="Fira Sans Extra Condensed Medium"/>
                  <a:cs typeface="Arial" panose="020B0604020202020204" pitchFamily="34" charset="0"/>
                </a:rPr>
                <a:t>IMS by IBM</a:t>
              </a:r>
            </a:p>
          </p:txBody>
        </p:sp>
      </p:grpSp>
      <p:grpSp>
        <p:nvGrpSpPr>
          <p:cNvPr id="63" name="Google Shape;63;p15"/>
          <p:cNvGrpSpPr/>
          <p:nvPr/>
        </p:nvGrpSpPr>
        <p:grpSpPr>
          <a:xfrm>
            <a:off x="3974200" y="1734087"/>
            <a:ext cx="2380201" cy="2309780"/>
            <a:chOff x="2980649" y="1300565"/>
            <a:chExt cx="1785151" cy="1732335"/>
          </a:xfrm>
        </p:grpSpPr>
        <p:sp>
          <p:nvSpPr>
            <p:cNvPr id="64" name="Google Shape;64;p15"/>
            <p:cNvSpPr/>
            <p:nvPr/>
          </p:nvSpPr>
          <p:spPr>
            <a:xfrm>
              <a:off x="4286550" y="1382375"/>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5" name="Google Shape;65;p15"/>
            <p:cNvSpPr/>
            <p:nvPr/>
          </p:nvSpPr>
          <p:spPr>
            <a:xfrm>
              <a:off x="3460550" y="2443825"/>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spcFirstLastPara="1" wrap="square" lIns="121900" tIns="121900" rIns="121900" bIns="121900" anchor="ctr" anchorCtr="0">
              <a:noAutofit/>
            </a:bodyPr>
            <a:lstStyle/>
            <a:p>
              <a:pPr algn="ctr"/>
              <a:r>
                <a:rPr lang="en" sz="2267" dirty="0">
                  <a:solidFill>
                    <a:srgbClr val="FFFFFF"/>
                  </a:solidFill>
                  <a:latin typeface="Fira Sans Extra Condensed"/>
                  <a:ea typeface="Fira Sans Extra Condensed"/>
                  <a:cs typeface="Fira Sans Extra Condensed"/>
                  <a:sym typeface="Fira Sans Extra Condensed"/>
                </a:rPr>
                <a:t>1990</a:t>
              </a:r>
              <a:endParaRPr sz="2267" dirty="0">
                <a:solidFill>
                  <a:srgbClr val="FFFFFF"/>
                </a:solidFill>
                <a:latin typeface="Fira Sans Extra Condensed"/>
                <a:ea typeface="Fira Sans Extra Condensed"/>
                <a:cs typeface="Fira Sans Extra Condensed"/>
                <a:sym typeface="Fira Sans Extra Condensed"/>
              </a:endParaRPr>
            </a:p>
          </p:txBody>
        </p:sp>
        <p:sp>
          <p:nvSpPr>
            <p:cNvPr id="66" name="Google Shape;66;p15"/>
            <p:cNvSpPr/>
            <p:nvPr/>
          </p:nvSpPr>
          <p:spPr>
            <a:xfrm>
              <a:off x="4460675" y="1496375"/>
              <a:ext cx="89325" cy="171175"/>
            </a:xfrm>
            <a:custGeom>
              <a:avLst/>
              <a:gdLst/>
              <a:ahLst/>
              <a:cxnLst/>
              <a:rect l="l" t="t" r="r" b="b"/>
              <a:pathLst>
                <a:path w="3573" h="6847" extrusionOk="0">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7" name="Google Shape;67;p15"/>
            <p:cNvSpPr/>
            <p:nvPr/>
          </p:nvSpPr>
          <p:spPr>
            <a:xfrm>
              <a:off x="4564850" y="1436850"/>
              <a:ext cx="92900" cy="230700"/>
            </a:xfrm>
            <a:custGeom>
              <a:avLst/>
              <a:gdLst/>
              <a:ahLst/>
              <a:cxnLst/>
              <a:rect l="l" t="t" r="r" b="b"/>
              <a:pathLst>
                <a:path w="3716" h="9228" extrusionOk="0">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8" name="Google Shape;68;p15"/>
            <p:cNvSpPr/>
            <p:nvPr/>
          </p:nvSpPr>
          <p:spPr>
            <a:xfrm>
              <a:off x="4672600" y="1380900"/>
              <a:ext cx="93200" cy="286650"/>
            </a:xfrm>
            <a:custGeom>
              <a:avLst/>
              <a:gdLst/>
              <a:ahLst/>
              <a:cxnLst/>
              <a:rect l="l" t="t" r="r" b="b"/>
              <a:pathLst>
                <a:path w="3728" h="11466" extrusionOk="0">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9" name="Google Shape;69;p15"/>
            <p:cNvSpPr txBox="1"/>
            <p:nvPr/>
          </p:nvSpPr>
          <p:spPr>
            <a:xfrm>
              <a:off x="2980649" y="1550190"/>
              <a:ext cx="1305900" cy="534900"/>
            </a:xfrm>
            <a:prstGeom prst="rect">
              <a:avLst/>
            </a:prstGeom>
            <a:noFill/>
            <a:ln>
              <a:noFill/>
            </a:ln>
          </p:spPr>
          <p:txBody>
            <a:bodyPr spcFirstLastPara="1" wrap="square" lIns="121900" tIns="121900" rIns="121900" bIns="121900" anchor="t" anchorCtr="0">
              <a:noAutofit/>
            </a:bodyPr>
            <a:lstStyle/>
            <a:p>
              <a:pPr algn="r"/>
              <a:r>
                <a:rPr lang="en" sz="1600" dirty="0">
                  <a:solidFill>
                    <a:srgbClr val="434343"/>
                  </a:solidFill>
                  <a:latin typeface="Arial" panose="020B0604020202020204" pitchFamily="34" charset="0"/>
                  <a:cs typeface="Arial" panose="020B0604020202020204" pitchFamily="34" charset="0"/>
                </a:rPr>
                <a:t>Object Database, ORM</a:t>
              </a:r>
            </a:p>
          </p:txBody>
        </p:sp>
        <p:sp>
          <p:nvSpPr>
            <p:cNvPr id="70" name="Google Shape;70;p15"/>
            <p:cNvSpPr txBox="1"/>
            <p:nvPr/>
          </p:nvSpPr>
          <p:spPr>
            <a:xfrm>
              <a:off x="2980649" y="1300565"/>
              <a:ext cx="1305900" cy="429600"/>
            </a:xfrm>
            <a:prstGeom prst="rect">
              <a:avLst/>
            </a:prstGeom>
            <a:noFill/>
            <a:ln>
              <a:noFill/>
            </a:ln>
          </p:spPr>
          <p:txBody>
            <a:bodyPr spcFirstLastPara="1" wrap="square" lIns="121900" tIns="121900" rIns="121900" bIns="121900" anchor="ctr" anchorCtr="0">
              <a:noAutofit/>
            </a:bodyPr>
            <a:lstStyle/>
            <a:p>
              <a:pPr algn="r"/>
              <a:r>
                <a:rPr lang="en" sz="2000" dirty="0">
                  <a:solidFill>
                    <a:srgbClr val="434343"/>
                  </a:solidFill>
                  <a:latin typeface="Fira Sans Extra Condensed Medium"/>
                  <a:ea typeface="Fira Sans Extra Condensed Medium"/>
                  <a:cs typeface="Fira Sans Extra Condensed Medium"/>
                  <a:sym typeface="Fira Sans Extra Condensed Medium"/>
                </a:rPr>
                <a:t>23</a:t>
              </a:r>
              <a:endParaRPr sz="20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71" name="Google Shape;71;p15"/>
          <p:cNvGrpSpPr/>
          <p:nvPr/>
        </p:nvGrpSpPr>
        <p:grpSpPr>
          <a:xfrm>
            <a:off x="6922996" y="1671505"/>
            <a:ext cx="2593702" cy="2372363"/>
            <a:chOff x="5192248" y="1253628"/>
            <a:chExt cx="1945277" cy="1779272"/>
          </a:xfrm>
        </p:grpSpPr>
        <p:sp>
          <p:nvSpPr>
            <p:cNvPr id="72" name="Google Shape;72;p15"/>
            <p:cNvSpPr/>
            <p:nvPr/>
          </p:nvSpPr>
          <p:spPr>
            <a:xfrm>
              <a:off x="6657075" y="1382375"/>
              <a:ext cx="230425" cy="111980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92D050"/>
            </a:solidFill>
            <a:ln>
              <a:noFill/>
            </a:ln>
          </p:spPr>
          <p:txBody>
            <a:bodyPr spcFirstLastPara="1" wrap="square" lIns="121900" tIns="121900" rIns="121900" bIns="121900" anchor="ctr" anchorCtr="0">
              <a:noAutofit/>
            </a:bodyPr>
            <a:lstStyle/>
            <a:p>
              <a:endParaRPr sz="2400" dirty="0"/>
            </a:p>
          </p:txBody>
        </p:sp>
        <p:sp>
          <p:nvSpPr>
            <p:cNvPr id="73" name="Google Shape;73;p15"/>
            <p:cNvSpPr/>
            <p:nvPr/>
          </p:nvSpPr>
          <p:spPr>
            <a:xfrm>
              <a:off x="5831075" y="2443825"/>
              <a:ext cx="1240375" cy="589075"/>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92D050"/>
            </a:solidFill>
            <a:ln>
              <a:noFill/>
            </a:ln>
          </p:spPr>
          <p:txBody>
            <a:bodyPr spcFirstLastPara="1" wrap="square" lIns="121900" tIns="121900" rIns="121900" bIns="121900" anchor="ctr" anchorCtr="0">
              <a:noAutofit/>
            </a:bodyPr>
            <a:lstStyle/>
            <a:p>
              <a:pPr algn="ctr"/>
              <a:r>
                <a:rPr lang="en" sz="2267" dirty="0">
                  <a:solidFill>
                    <a:srgbClr val="FFFFFF"/>
                  </a:solidFill>
                  <a:latin typeface="Fira Sans Extra Condensed"/>
                  <a:ea typeface="Fira Sans Extra Condensed"/>
                  <a:cs typeface="Fira Sans Extra Condensed"/>
                  <a:sym typeface="Fira Sans Extra Condensed"/>
                </a:rPr>
                <a:t>Present</a:t>
              </a:r>
              <a:endParaRPr sz="2267" dirty="0">
                <a:solidFill>
                  <a:srgbClr val="FFFFFF"/>
                </a:solidFill>
                <a:latin typeface="Fira Sans Extra Condensed"/>
                <a:ea typeface="Fira Sans Extra Condensed"/>
                <a:cs typeface="Fira Sans Extra Condensed"/>
                <a:sym typeface="Fira Sans Extra Condensed"/>
              </a:endParaRPr>
            </a:p>
          </p:txBody>
        </p:sp>
        <p:sp>
          <p:nvSpPr>
            <p:cNvPr id="74" name="Google Shape;74;p15"/>
            <p:cNvSpPr/>
            <p:nvPr/>
          </p:nvSpPr>
          <p:spPr>
            <a:xfrm>
              <a:off x="6915750" y="1412900"/>
              <a:ext cx="145875" cy="82925"/>
            </a:xfrm>
            <a:custGeom>
              <a:avLst/>
              <a:gdLst/>
              <a:ahLst/>
              <a:cxnLst/>
              <a:rect l="l" t="t" r="r" b="b"/>
              <a:pathLst>
                <a:path w="5835" h="3317" extrusionOk="0">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5" name="Google Shape;75;p15"/>
            <p:cNvSpPr/>
            <p:nvPr/>
          </p:nvSpPr>
          <p:spPr>
            <a:xfrm>
              <a:off x="6877350" y="1382225"/>
              <a:ext cx="260175" cy="250200"/>
            </a:xfrm>
            <a:custGeom>
              <a:avLst/>
              <a:gdLst/>
              <a:ahLst/>
              <a:cxnLst/>
              <a:rect l="l" t="t" r="r" b="b"/>
              <a:pathLst>
                <a:path w="10407" h="10008" extrusionOk="0">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6" name="Google Shape;76;p15"/>
            <p:cNvSpPr txBox="1"/>
            <p:nvPr/>
          </p:nvSpPr>
          <p:spPr>
            <a:xfrm>
              <a:off x="5354475" y="1550190"/>
              <a:ext cx="1305900" cy="534900"/>
            </a:xfrm>
            <a:prstGeom prst="rect">
              <a:avLst/>
            </a:prstGeom>
            <a:noFill/>
            <a:ln>
              <a:noFill/>
            </a:ln>
          </p:spPr>
          <p:txBody>
            <a:bodyPr spcFirstLastPara="1" wrap="square" lIns="121900" tIns="121900" rIns="121900" bIns="121900" anchor="t" anchorCtr="0">
              <a:noAutofit/>
            </a:bodyPr>
            <a:lstStyle/>
            <a:p>
              <a:pPr algn="r"/>
              <a:endParaRPr sz="1600" dirty="0">
                <a:solidFill>
                  <a:srgbClr val="434343"/>
                </a:solidFill>
                <a:latin typeface="Roboto"/>
                <a:ea typeface="Roboto"/>
                <a:cs typeface="Roboto"/>
                <a:sym typeface="Roboto"/>
              </a:endParaRPr>
            </a:p>
          </p:txBody>
        </p:sp>
        <p:sp>
          <p:nvSpPr>
            <p:cNvPr id="77" name="Google Shape;77;p15"/>
            <p:cNvSpPr txBox="1"/>
            <p:nvPr/>
          </p:nvSpPr>
          <p:spPr>
            <a:xfrm>
              <a:off x="5192248" y="1253628"/>
              <a:ext cx="1468220" cy="541194"/>
            </a:xfrm>
            <a:prstGeom prst="rect">
              <a:avLst/>
            </a:prstGeom>
            <a:noFill/>
            <a:ln>
              <a:noFill/>
            </a:ln>
          </p:spPr>
          <p:txBody>
            <a:bodyPr spcFirstLastPara="1" wrap="square" lIns="121900" tIns="121900" rIns="121900" bIns="121900" anchor="ctr" anchorCtr="0">
              <a:noAutofit/>
            </a:bodyPr>
            <a:lstStyle/>
            <a:p>
              <a:pPr algn="r"/>
              <a:r>
                <a:rPr lang="en" sz="1600" dirty="0">
                  <a:solidFill>
                    <a:srgbClr val="434343"/>
                  </a:solidFill>
                  <a:latin typeface="Arial" panose="020B0604020202020204" pitchFamily="34" charset="0"/>
                  <a:cs typeface="Arial" panose="020B0604020202020204" pitchFamily="34" charset="0"/>
                  <a:sym typeface="Fira Sans Extra Condensed Medium"/>
                </a:rPr>
                <a:t>Oracle, MySQL, DB2 etc</a:t>
              </a:r>
              <a:endParaRPr sz="1600" dirty="0">
                <a:solidFill>
                  <a:srgbClr val="434343"/>
                </a:solidFill>
                <a:latin typeface="Arial" panose="020B0604020202020204" pitchFamily="34" charset="0"/>
                <a:cs typeface="Arial" panose="020B0604020202020204" pitchFamily="34" charset="0"/>
                <a:sym typeface="Fira Sans Extra Condensed Medium"/>
              </a:endParaRPr>
            </a:p>
          </p:txBody>
        </p:sp>
      </p:grpSp>
      <p:grpSp>
        <p:nvGrpSpPr>
          <p:cNvPr id="78" name="Google Shape;78;p15"/>
          <p:cNvGrpSpPr/>
          <p:nvPr/>
        </p:nvGrpSpPr>
        <p:grpSpPr>
          <a:xfrm>
            <a:off x="1578028" y="3258433"/>
            <a:ext cx="3112631" cy="2417107"/>
            <a:chOff x="1180877" y="2443825"/>
            <a:chExt cx="2334473" cy="1812830"/>
          </a:xfrm>
        </p:grpSpPr>
        <p:sp>
          <p:nvSpPr>
            <p:cNvPr id="79" name="Google Shape;79;p15"/>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CC66FF"/>
            </a:solidFill>
            <a:ln>
              <a:noFill/>
            </a:ln>
          </p:spPr>
          <p:txBody>
            <a:bodyPr spcFirstLastPara="1" wrap="square" lIns="121900" tIns="121900" rIns="121900" bIns="121900" anchor="ctr" anchorCtr="0">
              <a:noAutofit/>
            </a:bodyPr>
            <a:lstStyle/>
            <a:p>
              <a:endParaRPr sz="2400"/>
            </a:p>
          </p:txBody>
        </p:sp>
        <p:sp>
          <p:nvSpPr>
            <p:cNvPr id="80" name="Google Shape;80;p15"/>
            <p:cNvSpPr/>
            <p:nvPr/>
          </p:nvSpPr>
          <p:spPr>
            <a:xfrm>
              <a:off x="2275275" y="2443825"/>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CC66FF"/>
            </a:solidFill>
            <a:ln>
              <a:noFill/>
            </a:ln>
          </p:spPr>
          <p:txBody>
            <a:bodyPr spcFirstLastPara="1" wrap="square" lIns="121900" tIns="121900" rIns="121900" bIns="121900" anchor="ctr" anchorCtr="0">
              <a:noAutofit/>
            </a:bodyPr>
            <a:lstStyle/>
            <a:p>
              <a:pPr algn="ctr"/>
              <a:r>
                <a:rPr lang="en" sz="2267" dirty="0">
                  <a:solidFill>
                    <a:srgbClr val="FFFFFF"/>
                  </a:solidFill>
                  <a:latin typeface="Fira Sans Extra Condensed"/>
                  <a:ea typeface="Fira Sans Extra Condensed"/>
                  <a:cs typeface="Fira Sans Extra Condensed"/>
                  <a:sym typeface="Fira Sans Extra Condensed"/>
                </a:rPr>
                <a:t>1970-80</a:t>
              </a:r>
              <a:endParaRPr sz="2267" dirty="0">
                <a:solidFill>
                  <a:srgbClr val="FFFFFF"/>
                </a:solidFill>
                <a:latin typeface="Fira Sans Extra Condensed"/>
                <a:ea typeface="Fira Sans Extra Condensed"/>
                <a:cs typeface="Fira Sans Extra Condensed"/>
                <a:sym typeface="Fira Sans Extra Condensed"/>
              </a:endParaRPr>
            </a:p>
          </p:txBody>
        </p:sp>
        <p:sp>
          <p:nvSpPr>
            <p:cNvPr id="81" name="Google Shape;81;p15"/>
            <p:cNvSpPr/>
            <p:nvPr/>
          </p:nvSpPr>
          <p:spPr>
            <a:xfrm>
              <a:off x="3219450" y="3823750"/>
              <a:ext cx="289350" cy="289650"/>
            </a:xfrm>
            <a:custGeom>
              <a:avLst/>
              <a:gdLst/>
              <a:ahLst/>
              <a:cxnLst/>
              <a:rect l="l" t="t" r="r" b="b"/>
              <a:pathLst>
                <a:path w="11574" h="11586" extrusionOk="0">
                  <a:moveTo>
                    <a:pt x="5787" y="620"/>
                  </a:moveTo>
                  <a:cubicBezTo>
                    <a:pt x="8633" y="620"/>
                    <a:pt x="10954" y="2941"/>
                    <a:pt x="10954" y="5799"/>
                  </a:cubicBezTo>
                  <a:cubicBezTo>
                    <a:pt x="10954" y="8645"/>
                    <a:pt x="8633" y="10966"/>
                    <a:pt x="5787" y="10966"/>
                  </a:cubicBezTo>
                  <a:cubicBezTo>
                    <a:pt x="2929" y="10966"/>
                    <a:pt x="608" y="8645"/>
                    <a:pt x="608" y="5799"/>
                  </a:cubicBezTo>
                  <a:cubicBezTo>
                    <a:pt x="608" y="2941"/>
                    <a:pt x="2929" y="620"/>
                    <a:pt x="5787" y="620"/>
                  </a:cubicBezTo>
                  <a:close/>
                  <a:moveTo>
                    <a:pt x="5787" y="1"/>
                  </a:moveTo>
                  <a:cubicBezTo>
                    <a:pt x="2596" y="1"/>
                    <a:pt x="1" y="2596"/>
                    <a:pt x="1" y="5799"/>
                  </a:cubicBezTo>
                  <a:cubicBezTo>
                    <a:pt x="1" y="8990"/>
                    <a:pt x="2596" y="11585"/>
                    <a:pt x="5787" y="11585"/>
                  </a:cubicBezTo>
                  <a:cubicBezTo>
                    <a:pt x="8978" y="11585"/>
                    <a:pt x="11573" y="8990"/>
                    <a:pt x="11573" y="5799"/>
                  </a:cubicBezTo>
                  <a:cubicBezTo>
                    <a:pt x="11573" y="2596"/>
                    <a:pt x="8978" y="1"/>
                    <a:pt x="5787"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2" name="Google Shape;82;p15"/>
            <p:cNvSpPr/>
            <p:nvPr/>
          </p:nvSpPr>
          <p:spPr>
            <a:xfrm>
              <a:off x="3298025" y="3870175"/>
              <a:ext cx="130700" cy="208400"/>
            </a:xfrm>
            <a:custGeom>
              <a:avLst/>
              <a:gdLst/>
              <a:ahLst/>
              <a:cxnLst/>
              <a:rect l="l" t="t" r="r" b="b"/>
              <a:pathLst>
                <a:path w="5228" h="8336" extrusionOk="0">
                  <a:moveTo>
                    <a:pt x="2299" y="1227"/>
                  </a:moveTo>
                  <a:lnTo>
                    <a:pt x="2299" y="3668"/>
                  </a:lnTo>
                  <a:cubicBezTo>
                    <a:pt x="2156" y="3632"/>
                    <a:pt x="2096" y="3609"/>
                    <a:pt x="2001" y="3573"/>
                  </a:cubicBezTo>
                  <a:cubicBezTo>
                    <a:pt x="1751" y="3501"/>
                    <a:pt x="1560" y="3418"/>
                    <a:pt x="1406" y="3323"/>
                  </a:cubicBezTo>
                  <a:cubicBezTo>
                    <a:pt x="1263" y="3228"/>
                    <a:pt x="1144" y="3120"/>
                    <a:pt x="1072" y="2989"/>
                  </a:cubicBezTo>
                  <a:cubicBezTo>
                    <a:pt x="1001" y="2847"/>
                    <a:pt x="965" y="2680"/>
                    <a:pt x="965" y="2477"/>
                  </a:cubicBezTo>
                  <a:cubicBezTo>
                    <a:pt x="965" y="2085"/>
                    <a:pt x="1084" y="1775"/>
                    <a:pt x="1358" y="1549"/>
                  </a:cubicBezTo>
                  <a:cubicBezTo>
                    <a:pt x="1584" y="1370"/>
                    <a:pt x="1846" y="1263"/>
                    <a:pt x="2299" y="1227"/>
                  </a:cubicBezTo>
                  <a:close/>
                  <a:moveTo>
                    <a:pt x="2894" y="4478"/>
                  </a:moveTo>
                  <a:cubicBezTo>
                    <a:pt x="3049" y="4513"/>
                    <a:pt x="3204" y="4549"/>
                    <a:pt x="3335" y="4585"/>
                  </a:cubicBezTo>
                  <a:cubicBezTo>
                    <a:pt x="3585" y="4668"/>
                    <a:pt x="3811" y="4752"/>
                    <a:pt x="3989" y="4859"/>
                  </a:cubicBezTo>
                  <a:cubicBezTo>
                    <a:pt x="4168" y="4966"/>
                    <a:pt x="4299" y="5097"/>
                    <a:pt x="4382" y="5240"/>
                  </a:cubicBezTo>
                  <a:cubicBezTo>
                    <a:pt x="4478" y="5383"/>
                    <a:pt x="4501" y="5561"/>
                    <a:pt x="4501" y="5775"/>
                  </a:cubicBezTo>
                  <a:cubicBezTo>
                    <a:pt x="4501" y="6168"/>
                    <a:pt x="4347" y="6466"/>
                    <a:pt x="4037" y="6668"/>
                  </a:cubicBezTo>
                  <a:cubicBezTo>
                    <a:pt x="3763" y="6835"/>
                    <a:pt x="3489" y="6942"/>
                    <a:pt x="2894" y="6954"/>
                  </a:cubicBezTo>
                  <a:lnTo>
                    <a:pt x="2894" y="4478"/>
                  </a:lnTo>
                  <a:close/>
                  <a:moveTo>
                    <a:pt x="2299" y="1"/>
                  </a:moveTo>
                  <a:lnTo>
                    <a:pt x="2299" y="632"/>
                  </a:lnTo>
                  <a:cubicBezTo>
                    <a:pt x="2144" y="644"/>
                    <a:pt x="1894" y="680"/>
                    <a:pt x="1715" y="739"/>
                  </a:cubicBezTo>
                  <a:cubicBezTo>
                    <a:pt x="1418" y="823"/>
                    <a:pt x="1168" y="953"/>
                    <a:pt x="953" y="1108"/>
                  </a:cubicBezTo>
                  <a:cubicBezTo>
                    <a:pt x="727" y="1275"/>
                    <a:pt x="572" y="1489"/>
                    <a:pt x="453" y="1727"/>
                  </a:cubicBezTo>
                  <a:cubicBezTo>
                    <a:pt x="334" y="1977"/>
                    <a:pt x="275" y="2263"/>
                    <a:pt x="275" y="2573"/>
                  </a:cubicBezTo>
                  <a:cubicBezTo>
                    <a:pt x="275" y="2847"/>
                    <a:pt x="322" y="3085"/>
                    <a:pt x="417" y="3275"/>
                  </a:cubicBezTo>
                  <a:cubicBezTo>
                    <a:pt x="501" y="3466"/>
                    <a:pt x="644" y="3620"/>
                    <a:pt x="834" y="3763"/>
                  </a:cubicBezTo>
                  <a:cubicBezTo>
                    <a:pt x="1013" y="3894"/>
                    <a:pt x="1227" y="4001"/>
                    <a:pt x="1501" y="4097"/>
                  </a:cubicBezTo>
                  <a:cubicBezTo>
                    <a:pt x="1739" y="4180"/>
                    <a:pt x="2001" y="4252"/>
                    <a:pt x="2299" y="4323"/>
                  </a:cubicBezTo>
                  <a:lnTo>
                    <a:pt x="2299" y="6930"/>
                  </a:lnTo>
                  <a:cubicBezTo>
                    <a:pt x="2299" y="6918"/>
                    <a:pt x="2120" y="6907"/>
                    <a:pt x="2025" y="6883"/>
                  </a:cubicBezTo>
                  <a:cubicBezTo>
                    <a:pt x="1787" y="6835"/>
                    <a:pt x="1572" y="6776"/>
                    <a:pt x="1358" y="6680"/>
                  </a:cubicBezTo>
                  <a:cubicBezTo>
                    <a:pt x="1156" y="6597"/>
                    <a:pt x="965" y="6490"/>
                    <a:pt x="798" y="6383"/>
                  </a:cubicBezTo>
                  <a:cubicBezTo>
                    <a:pt x="620" y="6264"/>
                    <a:pt x="477" y="6145"/>
                    <a:pt x="358" y="6014"/>
                  </a:cubicBezTo>
                  <a:lnTo>
                    <a:pt x="1" y="6561"/>
                  </a:lnTo>
                  <a:cubicBezTo>
                    <a:pt x="668" y="7133"/>
                    <a:pt x="1406" y="7454"/>
                    <a:pt x="2299" y="7538"/>
                  </a:cubicBezTo>
                  <a:lnTo>
                    <a:pt x="2299" y="8335"/>
                  </a:lnTo>
                  <a:lnTo>
                    <a:pt x="2894" y="8335"/>
                  </a:lnTo>
                  <a:lnTo>
                    <a:pt x="2894" y="7550"/>
                  </a:lnTo>
                  <a:cubicBezTo>
                    <a:pt x="3192" y="7538"/>
                    <a:pt x="3489" y="7502"/>
                    <a:pt x="3739" y="7442"/>
                  </a:cubicBezTo>
                  <a:cubicBezTo>
                    <a:pt x="4037" y="7371"/>
                    <a:pt x="4311" y="7252"/>
                    <a:pt x="4525" y="7097"/>
                  </a:cubicBezTo>
                  <a:cubicBezTo>
                    <a:pt x="4751" y="6942"/>
                    <a:pt x="4930" y="6752"/>
                    <a:pt x="5049" y="6526"/>
                  </a:cubicBezTo>
                  <a:cubicBezTo>
                    <a:pt x="5168" y="6287"/>
                    <a:pt x="5228" y="6026"/>
                    <a:pt x="5228" y="5704"/>
                  </a:cubicBezTo>
                  <a:cubicBezTo>
                    <a:pt x="5228" y="5395"/>
                    <a:pt x="5180" y="5144"/>
                    <a:pt x="5073" y="4930"/>
                  </a:cubicBezTo>
                  <a:cubicBezTo>
                    <a:pt x="4966" y="4728"/>
                    <a:pt x="4811" y="4549"/>
                    <a:pt x="4597" y="4406"/>
                  </a:cubicBezTo>
                  <a:cubicBezTo>
                    <a:pt x="4394" y="4263"/>
                    <a:pt x="4120" y="4144"/>
                    <a:pt x="3823" y="4049"/>
                  </a:cubicBezTo>
                  <a:cubicBezTo>
                    <a:pt x="3561" y="3954"/>
                    <a:pt x="3335" y="3882"/>
                    <a:pt x="2894" y="3811"/>
                  </a:cubicBezTo>
                  <a:lnTo>
                    <a:pt x="2894" y="1215"/>
                  </a:lnTo>
                  <a:cubicBezTo>
                    <a:pt x="3192" y="1239"/>
                    <a:pt x="3513" y="1299"/>
                    <a:pt x="3775" y="1406"/>
                  </a:cubicBezTo>
                  <a:cubicBezTo>
                    <a:pt x="4097" y="1549"/>
                    <a:pt x="4370" y="1715"/>
                    <a:pt x="4561" y="1942"/>
                  </a:cubicBezTo>
                  <a:lnTo>
                    <a:pt x="4894" y="1394"/>
                  </a:lnTo>
                  <a:cubicBezTo>
                    <a:pt x="4608" y="1144"/>
                    <a:pt x="4263" y="953"/>
                    <a:pt x="3906" y="811"/>
                  </a:cubicBezTo>
                  <a:cubicBezTo>
                    <a:pt x="3608" y="703"/>
                    <a:pt x="3335" y="632"/>
                    <a:pt x="2894" y="620"/>
                  </a:cubicBezTo>
                  <a:lnTo>
                    <a:pt x="2894"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3" name="Google Shape;83;p15"/>
            <p:cNvSpPr txBox="1"/>
            <p:nvPr/>
          </p:nvSpPr>
          <p:spPr>
            <a:xfrm>
              <a:off x="1634188" y="3689937"/>
              <a:ext cx="1401300" cy="534900"/>
            </a:xfrm>
            <a:prstGeom prst="rect">
              <a:avLst/>
            </a:prstGeom>
            <a:noFill/>
            <a:ln>
              <a:noFill/>
            </a:ln>
          </p:spPr>
          <p:txBody>
            <a:bodyPr spcFirstLastPara="1" wrap="square" lIns="121900" tIns="121900" rIns="121900" bIns="121900" anchor="t" anchorCtr="0">
              <a:noAutofit/>
            </a:bodyPr>
            <a:lstStyle/>
            <a:p>
              <a:pPr algn="r"/>
              <a:endParaRPr lang="en" sz="1600" dirty="0">
                <a:solidFill>
                  <a:srgbClr val="434343"/>
                </a:solidFill>
                <a:latin typeface="Roboto"/>
                <a:ea typeface="Roboto"/>
                <a:cs typeface="Roboto"/>
              </a:endParaRPr>
            </a:p>
          </p:txBody>
        </p:sp>
        <p:sp>
          <p:nvSpPr>
            <p:cNvPr id="84" name="Google Shape;84;p15"/>
            <p:cNvSpPr txBox="1"/>
            <p:nvPr/>
          </p:nvSpPr>
          <p:spPr>
            <a:xfrm>
              <a:off x="1180877" y="3900494"/>
              <a:ext cx="1868876" cy="356161"/>
            </a:xfrm>
            <a:prstGeom prst="rect">
              <a:avLst/>
            </a:prstGeom>
            <a:noFill/>
            <a:ln>
              <a:noFill/>
            </a:ln>
          </p:spPr>
          <p:txBody>
            <a:bodyPr spcFirstLastPara="1" wrap="square" lIns="121900" tIns="121900" rIns="121900" bIns="121900" anchor="ctr" anchorCtr="0">
              <a:noAutofit/>
            </a:bodyPr>
            <a:lstStyle/>
            <a:p>
              <a:pPr algn="r"/>
              <a:r>
                <a:rPr lang="en" sz="1600" dirty="0">
                  <a:solidFill>
                    <a:srgbClr val="434343"/>
                  </a:solidFill>
                  <a:latin typeface="Arial" panose="020B0604020202020204" pitchFamily="34" charset="0"/>
                  <a:cs typeface="Arial" panose="020B0604020202020204" pitchFamily="34" charset="0"/>
                </a:rPr>
                <a:t>Relational Database,</a:t>
              </a:r>
            </a:p>
            <a:p>
              <a:pPr algn="r"/>
              <a:r>
                <a:rPr lang="en" sz="1600" dirty="0">
                  <a:solidFill>
                    <a:srgbClr val="434343"/>
                  </a:solidFill>
                  <a:latin typeface="Arial" panose="020B0604020202020204" pitchFamily="34" charset="0"/>
                  <a:cs typeface="Arial" panose="020B0604020202020204" pitchFamily="34" charset="0"/>
                </a:rPr>
                <a:t>Hard Disk,</a:t>
              </a:r>
            </a:p>
            <a:p>
              <a:pPr algn="r"/>
              <a:r>
                <a:rPr lang="en" sz="1600" dirty="0">
                  <a:solidFill>
                    <a:srgbClr val="434343"/>
                  </a:solidFill>
                  <a:latin typeface="Arial" panose="020B0604020202020204" pitchFamily="34" charset="0"/>
                  <a:cs typeface="Arial" panose="020B0604020202020204" pitchFamily="34" charset="0"/>
                </a:rPr>
                <a:t>MICRO</a:t>
              </a:r>
            </a:p>
            <a:p>
              <a:pPr algn="r"/>
              <a:r>
                <a:rPr lang="en" sz="1600" dirty="0">
                  <a:solidFill>
                    <a:srgbClr val="434343"/>
                  </a:solidFill>
                  <a:latin typeface="Arial" panose="020B0604020202020204" pitchFamily="34" charset="0"/>
                  <a:cs typeface="Arial" panose="020B0604020202020204" pitchFamily="34" charset="0"/>
                </a:rPr>
                <a:t>Integrated Approach,</a:t>
              </a:r>
            </a:p>
            <a:p>
              <a:pPr algn="r"/>
              <a:r>
                <a:rPr lang="en" sz="1600" dirty="0">
                  <a:solidFill>
                    <a:srgbClr val="434343"/>
                  </a:solidFill>
                  <a:latin typeface="Arial" panose="020B0604020202020204" pitchFamily="34" charset="0"/>
                  <a:cs typeface="Arial" panose="020B0604020202020204" pitchFamily="34" charset="0"/>
                </a:rPr>
                <a:t>TeraData,</a:t>
              </a:r>
            </a:p>
            <a:p>
              <a:pPr algn="r"/>
              <a:r>
                <a:rPr lang="en" sz="1600" dirty="0">
                  <a:solidFill>
                    <a:srgbClr val="434343"/>
                  </a:solidFill>
                  <a:latin typeface="Arial" panose="020B0604020202020204" pitchFamily="34" charset="0"/>
                  <a:cs typeface="Arial" panose="020B0604020202020204" pitchFamily="34" charset="0"/>
                </a:rPr>
                <a:t>No-SQL,</a:t>
              </a:r>
            </a:p>
            <a:p>
              <a:pPr algn="r"/>
              <a:r>
                <a:rPr lang="en" sz="1600" dirty="0">
                  <a:solidFill>
                    <a:srgbClr val="434343"/>
                  </a:solidFill>
                  <a:latin typeface="Arial" panose="020B0604020202020204" pitchFamily="34" charset="0"/>
                  <a:cs typeface="Arial" panose="020B0604020202020204" pitchFamily="34" charset="0"/>
                </a:rPr>
                <a:t>SQL DBMS,</a:t>
              </a:r>
            </a:p>
            <a:p>
              <a:pPr algn="r"/>
              <a:r>
                <a:rPr lang="en-IN" sz="1600" b="0" i="0" dirty="0">
                  <a:solidFill>
                    <a:srgbClr val="202122"/>
                  </a:solidFill>
                  <a:effectLst/>
                  <a:latin typeface="Arial" panose="020B0604020202020204" pitchFamily="34" charset="0"/>
                </a:rPr>
                <a:t>Postgres,</a:t>
              </a:r>
            </a:p>
            <a:p>
              <a:pPr algn="r"/>
              <a:r>
                <a:rPr lang="en-IN" sz="1600" dirty="0">
                  <a:solidFill>
                    <a:srgbClr val="202122"/>
                  </a:solidFill>
                  <a:latin typeface="Arial" panose="020B0604020202020204" pitchFamily="34" charset="0"/>
                  <a:cs typeface="Arial" panose="020B0604020202020204" pitchFamily="34" charset="0"/>
                </a:rPr>
                <a:t>Oracle,</a:t>
              </a:r>
            </a:p>
            <a:p>
              <a:pPr algn="r"/>
              <a:r>
                <a:rPr lang="en-IN" sz="1600" dirty="0">
                  <a:solidFill>
                    <a:srgbClr val="202122"/>
                  </a:solidFill>
                  <a:latin typeface="Arial" panose="020B0604020202020204" pitchFamily="34" charset="0"/>
                  <a:cs typeface="Arial" panose="020B0604020202020204" pitchFamily="34" charset="0"/>
                </a:rPr>
                <a:t>Entity Relationship</a:t>
              </a:r>
            </a:p>
            <a:p>
              <a:pPr algn="r"/>
              <a:r>
                <a:rPr lang="en-IN" sz="1600" dirty="0">
                  <a:solidFill>
                    <a:srgbClr val="202122"/>
                  </a:solidFill>
                  <a:latin typeface="Arial" panose="020B0604020202020204" pitchFamily="34" charset="0"/>
                  <a:cs typeface="Arial" panose="020B0604020202020204" pitchFamily="34" charset="0"/>
                </a:rPr>
                <a:t>Desktop Computing-Lotus, </a:t>
              </a:r>
              <a:r>
                <a:rPr lang="en-IN" sz="1600" dirty="0" err="1">
                  <a:solidFill>
                    <a:srgbClr val="202122"/>
                  </a:solidFill>
                  <a:latin typeface="Arial" panose="020B0604020202020204" pitchFamily="34" charset="0"/>
                  <a:cs typeface="Arial" panose="020B0604020202020204" pitchFamily="34" charset="0"/>
                </a:rPr>
                <a:t>DBase</a:t>
              </a:r>
              <a:endParaRPr lang="en" sz="1600" dirty="0">
                <a:solidFill>
                  <a:srgbClr val="434343"/>
                </a:solidFill>
                <a:latin typeface="Arial" panose="020B0604020202020204" pitchFamily="34" charset="0"/>
                <a:cs typeface="Arial" panose="020B0604020202020204" pitchFamily="34" charset="0"/>
              </a:endParaRPr>
            </a:p>
          </p:txBody>
        </p:sp>
      </p:grpSp>
      <p:grpSp>
        <p:nvGrpSpPr>
          <p:cNvPr id="85" name="Google Shape;85;p15"/>
          <p:cNvGrpSpPr/>
          <p:nvPr/>
        </p:nvGrpSpPr>
        <p:grpSpPr>
          <a:xfrm>
            <a:off x="5343984" y="3258433"/>
            <a:ext cx="2562984" cy="2374683"/>
            <a:chOff x="4007988" y="2443825"/>
            <a:chExt cx="1922238" cy="1781012"/>
          </a:xfrm>
        </p:grpSpPr>
        <p:sp>
          <p:nvSpPr>
            <p:cNvPr id="86" name="Google Shape;86;p15"/>
            <p:cNvSpPr/>
            <p:nvPr/>
          </p:nvSpPr>
          <p:spPr>
            <a:xfrm>
              <a:off x="5409300" y="2993300"/>
              <a:ext cx="230125" cy="112010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00B050"/>
            </a:solidFill>
            <a:ln>
              <a:noFill/>
            </a:ln>
          </p:spPr>
          <p:txBody>
            <a:bodyPr spcFirstLastPara="1" wrap="square" lIns="121900" tIns="121900" rIns="121900" bIns="121900" anchor="ctr" anchorCtr="0">
              <a:noAutofit/>
            </a:bodyPr>
            <a:lstStyle/>
            <a:p>
              <a:endParaRPr sz="2400"/>
            </a:p>
          </p:txBody>
        </p:sp>
        <p:sp>
          <p:nvSpPr>
            <p:cNvPr id="87" name="Google Shape;87;p15"/>
            <p:cNvSpPr/>
            <p:nvPr/>
          </p:nvSpPr>
          <p:spPr>
            <a:xfrm>
              <a:off x="4645825" y="2443825"/>
              <a:ext cx="1240350" cy="589075"/>
            </a:xfrm>
            <a:custGeom>
              <a:avLst/>
              <a:gdLst/>
              <a:ahLst/>
              <a:cxnLst/>
              <a:rect l="l" t="t" r="r" b="b"/>
              <a:pathLst>
                <a:path w="49614" h="23563" extrusionOk="0">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00B050"/>
            </a:solidFill>
            <a:ln>
              <a:noFill/>
            </a:ln>
          </p:spPr>
          <p:txBody>
            <a:bodyPr spcFirstLastPara="1" wrap="square" lIns="121900" tIns="121900" rIns="121900" bIns="121900" anchor="ctr" anchorCtr="0">
              <a:noAutofit/>
            </a:bodyPr>
            <a:lstStyle/>
            <a:p>
              <a:pPr algn="ctr"/>
              <a:r>
                <a:rPr lang="en" sz="2267" dirty="0">
                  <a:solidFill>
                    <a:srgbClr val="FFFFFF"/>
                  </a:solidFill>
                  <a:latin typeface="Fira Sans Extra Condensed"/>
                  <a:ea typeface="Fira Sans Extra Condensed"/>
                  <a:cs typeface="Fira Sans Extra Condensed"/>
                  <a:sym typeface="Fira Sans Extra Condensed"/>
                </a:rPr>
                <a:t>2000</a:t>
              </a:r>
              <a:endParaRPr sz="2267" dirty="0">
                <a:solidFill>
                  <a:srgbClr val="FFFFFF"/>
                </a:solidFill>
                <a:latin typeface="Fira Sans Extra Condensed"/>
                <a:ea typeface="Fira Sans Extra Condensed"/>
                <a:cs typeface="Fira Sans Extra Condensed"/>
                <a:sym typeface="Fira Sans Extra Condensed"/>
              </a:endParaRPr>
            </a:p>
          </p:txBody>
        </p:sp>
        <p:sp>
          <p:nvSpPr>
            <p:cNvPr id="88" name="Google Shape;88;p15"/>
            <p:cNvSpPr/>
            <p:nvPr/>
          </p:nvSpPr>
          <p:spPr>
            <a:xfrm>
              <a:off x="5668275" y="3945200"/>
              <a:ext cx="22050" cy="22050"/>
            </a:xfrm>
            <a:custGeom>
              <a:avLst/>
              <a:gdLst/>
              <a:ahLst/>
              <a:cxnLst/>
              <a:rect l="l" t="t" r="r" b="b"/>
              <a:pathLst>
                <a:path w="882" h="882" extrusionOk="0">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9" name="Google Shape;89;p15"/>
            <p:cNvSpPr/>
            <p:nvPr/>
          </p:nvSpPr>
          <p:spPr>
            <a:xfrm>
              <a:off x="5712325" y="3945200"/>
              <a:ext cx="22350" cy="22050"/>
            </a:xfrm>
            <a:custGeom>
              <a:avLst/>
              <a:gdLst/>
              <a:ahLst/>
              <a:cxnLst/>
              <a:rect l="l" t="t" r="r" b="b"/>
              <a:pathLst>
                <a:path w="894" h="882" extrusionOk="0">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 name="Google Shape;90;p15"/>
            <p:cNvSpPr/>
            <p:nvPr/>
          </p:nvSpPr>
          <p:spPr>
            <a:xfrm>
              <a:off x="5756675" y="3945200"/>
              <a:ext cx="22050" cy="22050"/>
            </a:xfrm>
            <a:custGeom>
              <a:avLst/>
              <a:gdLst/>
              <a:ahLst/>
              <a:cxnLst/>
              <a:rect l="l" t="t" r="r" b="b"/>
              <a:pathLst>
                <a:path w="882" h="882" extrusionOk="0">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 name="Google Shape;91;p15"/>
            <p:cNvSpPr/>
            <p:nvPr/>
          </p:nvSpPr>
          <p:spPr>
            <a:xfrm>
              <a:off x="5800725" y="3945200"/>
              <a:ext cx="22050" cy="22050"/>
            </a:xfrm>
            <a:custGeom>
              <a:avLst/>
              <a:gdLst/>
              <a:ahLst/>
              <a:cxnLst/>
              <a:rect l="l" t="t" r="r" b="b"/>
              <a:pathLst>
                <a:path w="882" h="882" extrusionOk="0">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 name="Google Shape;92;p15"/>
            <p:cNvSpPr/>
            <p:nvPr/>
          </p:nvSpPr>
          <p:spPr>
            <a:xfrm>
              <a:off x="5614100" y="3803225"/>
              <a:ext cx="316125" cy="324450"/>
            </a:xfrm>
            <a:custGeom>
              <a:avLst/>
              <a:gdLst/>
              <a:ahLst/>
              <a:cxnLst/>
              <a:rect l="l" t="t" r="r" b="b"/>
              <a:pathLst>
                <a:path w="12645" h="12978" extrusionOk="0">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 name="Google Shape;93;p15"/>
            <p:cNvSpPr txBox="1"/>
            <p:nvPr/>
          </p:nvSpPr>
          <p:spPr>
            <a:xfrm>
              <a:off x="4007988" y="3689937"/>
              <a:ext cx="1401300" cy="534900"/>
            </a:xfrm>
            <a:prstGeom prst="rect">
              <a:avLst/>
            </a:prstGeom>
            <a:noFill/>
            <a:ln>
              <a:noFill/>
            </a:ln>
          </p:spPr>
          <p:txBody>
            <a:bodyPr spcFirstLastPara="1" wrap="square" lIns="121900" tIns="121900" rIns="121900" bIns="121900" anchor="t" anchorCtr="0">
              <a:noAutofit/>
            </a:bodyPr>
            <a:lstStyle/>
            <a:p>
              <a:pPr algn="r"/>
              <a:endParaRPr lang="en" sz="1600" dirty="0">
                <a:solidFill>
                  <a:srgbClr val="434343"/>
                </a:solidFill>
                <a:latin typeface="Roboto"/>
                <a:ea typeface="Roboto"/>
                <a:cs typeface="Roboto"/>
              </a:endParaRPr>
            </a:p>
          </p:txBody>
        </p:sp>
        <p:sp>
          <p:nvSpPr>
            <p:cNvPr id="94" name="Google Shape;94;p15"/>
            <p:cNvSpPr txBox="1"/>
            <p:nvPr/>
          </p:nvSpPr>
          <p:spPr>
            <a:xfrm>
              <a:off x="4007988" y="3343088"/>
              <a:ext cx="1401300" cy="429600"/>
            </a:xfrm>
            <a:prstGeom prst="rect">
              <a:avLst/>
            </a:prstGeom>
            <a:noFill/>
            <a:ln>
              <a:noFill/>
            </a:ln>
          </p:spPr>
          <p:txBody>
            <a:bodyPr spcFirstLastPara="1" wrap="square" lIns="121900" tIns="121900" rIns="121900" bIns="121900" anchor="ctr" anchorCtr="0">
              <a:noAutofit/>
            </a:bodyPr>
            <a:lstStyle/>
            <a:p>
              <a:pPr algn="r"/>
              <a:r>
                <a:rPr lang="en" sz="1600"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XML database,, No SQL,</a:t>
              </a:r>
            </a:p>
          </p:txBody>
        </p:sp>
      </p:grpSp>
      <p:sp>
        <p:nvSpPr>
          <p:cNvPr id="3" name="Title 2">
            <a:extLst>
              <a:ext uri="{FF2B5EF4-FFF2-40B4-BE49-F238E27FC236}">
                <a16:creationId xmlns:a16="http://schemas.microsoft.com/office/drawing/2014/main" id="{438B3142-A932-4B1B-B396-B2AEC225D7D1}"/>
              </a:ext>
            </a:extLst>
          </p:cNvPr>
          <p:cNvSpPr>
            <a:spLocks noGrp="1"/>
          </p:cNvSpPr>
          <p:nvPr>
            <p:ph type="title"/>
          </p:nvPr>
        </p:nvSpPr>
        <p:spPr/>
        <p:txBody>
          <a:bodyPr/>
          <a:lstStyle/>
          <a:p>
            <a:pPr algn="ctr"/>
            <a:r>
              <a:rPr lang="en-IN" b="1" dirty="0">
                <a:latin typeface="Arial" panose="020B0604020202020204" pitchFamily="34" charset="0"/>
                <a:cs typeface="Arial" panose="020B0604020202020204" pitchFamily="34" charset="0"/>
              </a:rPr>
              <a:t>The evolution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4245884-DF02-4197-A1DD-52581B09B5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B92A8-E402-41FD-A171-EA1E08004F01}"/>
              </a:ext>
            </a:extLst>
          </p:cNvPr>
          <p:cNvSpPr>
            <a:spLocks noGrp="1"/>
          </p:cNvSpPr>
          <p:nvPr>
            <p:ph type="title"/>
          </p:nvPr>
        </p:nvSpPr>
        <p:spPr>
          <a:xfrm>
            <a:off x="594804" y="640263"/>
            <a:ext cx="6619811" cy="1344975"/>
          </a:xfrm>
        </p:spPr>
        <p:txBody>
          <a:bodyPr vert="horz" lIns="91440" tIns="45720" rIns="91440" bIns="45720" rtlCol="0" anchor="ctr">
            <a:normAutofit/>
          </a:bodyPr>
          <a:lstStyle/>
          <a:p>
            <a:r>
              <a:rPr lang="en-US" sz="4000"/>
              <a:t>Database Architecture</a:t>
            </a:r>
          </a:p>
        </p:txBody>
      </p:sp>
      <p:sp>
        <p:nvSpPr>
          <p:cNvPr id="4" name="Content Placeholder 2">
            <a:extLst>
              <a:ext uri="{FF2B5EF4-FFF2-40B4-BE49-F238E27FC236}">
                <a16:creationId xmlns:a16="http://schemas.microsoft.com/office/drawing/2014/main" id="{E2D6FDCB-D598-45F8-844C-EA0F85E7CCD6}"/>
              </a:ext>
            </a:extLst>
          </p:cNvPr>
          <p:cNvSpPr txBox="1">
            <a:spLocks/>
          </p:cNvSpPr>
          <p:nvPr/>
        </p:nvSpPr>
        <p:spPr>
          <a:xfrm>
            <a:off x="594109" y="2121763"/>
            <a:ext cx="6620505" cy="377301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i="0" dirty="0">
                <a:effectLst/>
              </a:rPr>
              <a:t>A </a:t>
            </a:r>
            <a:r>
              <a:rPr lang="en-US" sz="2400" b="1" i="0" dirty="0">
                <a:effectLst/>
              </a:rPr>
              <a:t>Database Architecture</a:t>
            </a:r>
            <a:r>
              <a:rPr lang="en-US" sz="2400" b="0" i="0" dirty="0">
                <a:effectLst/>
              </a:rPr>
              <a:t> is a representation of DBMS design.</a:t>
            </a:r>
          </a:p>
          <a:p>
            <a:r>
              <a:rPr lang="en-US" sz="2400" b="0" i="0" dirty="0">
                <a:effectLst/>
              </a:rPr>
              <a:t> It helps to design, develop, implement, and maintain the database management system.</a:t>
            </a:r>
          </a:p>
          <a:p>
            <a:r>
              <a:rPr lang="en-US" sz="2400" dirty="0"/>
              <a:t>It can be of following types</a:t>
            </a:r>
          </a:p>
          <a:p>
            <a:pPr marL="0" indent="0">
              <a:buNone/>
            </a:pPr>
            <a:r>
              <a:rPr lang="en-US" sz="2400" dirty="0"/>
              <a:t>   1- tier</a:t>
            </a:r>
          </a:p>
          <a:p>
            <a:pPr marL="0" indent="0">
              <a:buNone/>
            </a:pPr>
            <a:r>
              <a:rPr lang="en-US" sz="2400" dirty="0"/>
              <a:t>   2-tier</a:t>
            </a:r>
          </a:p>
          <a:p>
            <a:pPr marL="0" indent="0">
              <a:buNone/>
            </a:pPr>
            <a:r>
              <a:rPr lang="en-US" sz="2400" dirty="0"/>
              <a:t>   3- tier</a:t>
            </a:r>
          </a:p>
          <a:p>
            <a:pPr marL="0" indent="0">
              <a:buNone/>
            </a:pPr>
            <a:r>
              <a:rPr lang="en-US" sz="2400" dirty="0"/>
              <a:t>  n- tier</a:t>
            </a:r>
          </a:p>
          <a:p>
            <a:pPr marL="0" indent="0">
              <a:buNone/>
            </a:pPr>
            <a:r>
              <a:rPr lang="en-US" sz="2400" dirty="0"/>
              <a:t>   </a:t>
            </a:r>
          </a:p>
        </p:txBody>
      </p:sp>
      <p:sp>
        <p:nvSpPr>
          <p:cNvPr id="3" name="Content Placeholder 2">
            <a:extLst>
              <a:ext uri="{FF2B5EF4-FFF2-40B4-BE49-F238E27FC236}">
                <a16:creationId xmlns:a16="http://schemas.microsoft.com/office/drawing/2014/main" id="{0597FAF0-B456-480C-ACE9-ECE1EA004E70}"/>
              </a:ext>
            </a:extLst>
          </p:cNvPr>
          <p:cNvSpPr txBox="1">
            <a:spLocks/>
          </p:cNvSpPr>
          <p:nvPr/>
        </p:nvSpPr>
        <p:spPr>
          <a:xfrm>
            <a:off x="838200" y="1825625"/>
            <a:ext cx="6644268" cy="43034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2000" dirty="0"/>
          </a:p>
        </p:txBody>
      </p:sp>
    </p:spTree>
    <p:extLst>
      <p:ext uri="{BB962C8B-B14F-4D97-AF65-F5344CB8AC3E}">
        <p14:creationId xmlns:p14="http://schemas.microsoft.com/office/powerpoint/2010/main" val="18559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606BDA-B1BF-4C6F-A46C-0092C9FB2BBD}"/>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1-tier Architecture</a:t>
            </a:r>
          </a:p>
        </p:txBody>
      </p:sp>
      <p:sp>
        <p:nvSpPr>
          <p:cNvPr id="3" name="Content Placeholder 2">
            <a:extLst>
              <a:ext uri="{FF2B5EF4-FFF2-40B4-BE49-F238E27FC236}">
                <a16:creationId xmlns:a16="http://schemas.microsoft.com/office/drawing/2014/main" id="{B8079CB9-49C3-489C-9826-AA826F20490C}"/>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i="0" dirty="0">
                <a:effectLst/>
              </a:rPr>
              <a:t>the client, server, and Database all reside on the same machine</a:t>
            </a:r>
          </a:p>
          <a:p>
            <a:r>
              <a:rPr lang="en-US" sz="2000" b="0" i="0" dirty="0">
                <a:effectLst/>
              </a:rPr>
              <a:t>is rarely used in production.</a:t>
            </a:r>
          </a:p>
          <a:p>
            <a:pPr marL="0"/>
            <a:r>
              <a:rPr lang="en-US" sz="2000" b="1" i="0" dirty="0">
                <a:effectLst/>
              </a:rPr>
              <a:t>Pros</a:t>
            </a:r>
            <a:r>
              <a:rPr lang="en-US" sz="2000" i="0" dirty="0">
                <a:effectLst/>
              </a:rPr>
              <a:t>-</a:t>
            </a:r>
            <a:r>
              <a:rPr lang="en-US" sz="2000" dirty="0"/>
              <a:t>Fast for a single user because communication with another system is not necessary</a:t>
            </a:r>
            <a:endParaRPr lang="en-US" sz="2000"/>
          </a:p>
          <a:p>
            <a:pPr marL="0"/>
            <a:r>
              <a:rPr lang="en-US" sz="2000" b="1" dirty="0"/>
              <a:t>Cons-</a:t>
            </a:r>
            <a:r>
              <a:rPr lang="en-US" sz="2000" dirty="0"/>
              <a:t> Completely unscalable. Only one user can access the system at a given time via the local client.</a:t>
            </a:r>
            <a:endParaRPr lang="en-US" sz="2000"/>
          </a:p>
          <a:p>
            <a:endParaRPr lang="en-US" sz="2000" dirty="0"/>
          </a:p>
        </p:txBody>
      </p:sp>
      <p:grpSp>
        <p:nvGrpSpPr>
          <p:cNvPr id="26" name="Group 2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Graphical user interface, application&#10;&#10;Description automatically generated">
            <a:extLst>
              <a:ext uri="{FF2B5EF4-FFF2-40B4-BE49-F238E27FC236}">
                <a16:creationId xmlns:a16="http://schemas.microsoft.com/office/drawing/2014/main" id="{04A4EFE7-D2CF-48E0-91F1-014FB0CAD7E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378"/>
          <a:stretch/>
        </p:blipFill>
        <p:spPr>
          <a:xfrm>
            <a:off x="6234376" y="1782981"/>
            <a:ext cx="4375100" cy="4361892"/>
          </a:xfrm>
          <a:prstGeom prst="rect">
            <a:avLst/>
          </a:prstGeom>
        </p:spPr>
      </p:pic>
      <p:grpSp>
        <p:nvGrpSpPr>
          <p:cNvPr id="30" name="Group 2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1" name="Rectangle 3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3812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6BDA-B1BF-4C6F-A46C-0092C9FB2BBD}"/>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kern="1200">
                <a:solidFill>
                  <a:schemeClr val="tx1"/>
                </a:solidFill>
                <a:latin typeface="+mj-lt"/>
                <a:ea typeface="+mj-ea"/>
                <a:cs typeface="+mj-cs"/>
              </a:rPr>
              <a:t>2-tier Architecture</a:t>
            </a:r>
          </a:p>
        </p:txBody>
      </p:sp>
      <p:sp>
        <p:nvSpPr>
          <p:cNvPr id="3" name="Content Placeholder 2">
            <a:extLst>
              <a:ext uri="{FF2B5EF4-FFF2-40B4-BE49-F238E27FC236}">
                <a16:creationId xmlns:a16="http://schemas.microsoft.com/office/drawing/2014/main" id="{B8079CB9-49C3-489C-9826-AA826F20490C}"/>
              </a:ext>
            </a:extLst>
          </p:cNvPr>
          <p:cNvSpPr txBox="1">
            <a:spLocks/>
          </p:cNvSpPr>
          <p:nvPr/>
        </p:nvSpPr>
        <p:spPr>
          <a:xfrm>
            <a:off x="648930" y="2438400"/>
            <a:ext cx="4944151" cy="37854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first tier is a database that lives on a server and the second-tier is a client that allows access to the database</a:t>
            </a:r>
            <a:endParaRPr lang="en-US" sz="2400" b="1" i="0" dirty="0">
              <a:effectLst/>
            </a:endParaRPr>
          </a:p>
          <a:p>
            <a:pPr marL="0"/>
            <a:r>
              <a:rPr lang="en-US" sz="2400" b="1" i="0" dirty="0">
                <a:effectLst/>
              </a:rPr>
              <a:t>Pros</a:t>
            </a:r>
            <a:r>
              <a:rPr lang="en-US" sz="2400" i="0" dirty="0">
                <a:effectLst/>
              </a:rPr>
              <a:t>-</a:t>
            </a:r>
            <a:r>
              <a:rPr lang="en-US" sz="2400" b="0" i="0" dirty="0">
                <a:effectLst/>
              </a:rPr>
              <a:t>Easy to maintain and modification is bit easy. Communication is faster</a:t>
            </a:r>
          </a:p>
          <a:p>
            <a:pPr marL="0"/>
            <a:r>
              <a:rPr lang="en-US" sz="2400" b="1" dirty="0"/>
              <a:t>Cons-</a:t>
            </a:r>
            <a:r>
              <a:rPr lang="en-US" sz="2400" dirty="0"/>
              <a:t> </a:t>
            </a:r>
            <a:r>
              <a:rPr lang="en-US" sz="2400" b="0" i="0" dirty="0">
                <a:effectLst/>
              </a:rPr>
              <a:t>the server cannot respond multiple request same time, as a result it cause a data integrity issue, fault tolerance </a:t>
            </a:r>
            <a:r>
              <a:rPr lang="en-US" sz="2400" b="0" i="0" dirty="0" err="1">
                <a:effectLst/>
              </a:rPr>
              <a:t>etc</a:t>
            </a:r>
            <a:endParaRPr lang="en-US" sz="2400" dirty="0"/>
          </a:p>
        </p:txBody>
      </p:sp>
      <p:sp>
        <p:nvSpPr>
          <p:cNvPr id="13" name="Rectangle 12">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75C45DE-D317-449D-962D-9A129408F24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904709" y="1189611"/>
            <a:ext cx="4475531" cy="4475531"/>
          </a:xfrm>
          <a:prstGeom prst="rect">
            <a:avLst/>
          </a:prstGeom>
          <a:effectLst/>
        </p:spPr>
      </p:pic>
      <p:sp>
        <p:nvSpPr>
          <p:cNvPr id="9" name="Rectangle 8">
            <a:extLst>
              <a:ext uri="{FF2B5EF4-FFF2-40B4-BE49-F238E27FC236}">
                <a16:creationId xmlns:a16="http://schemas.microsoft.com/office/drawing/2014/main" id="{3D6D16B9-CE45-454B-9A09-60341BC70E2E}"/>
              </a:ext>
            </a:extLst>
          </p:cNvPr>
          <p:cNvSpPr/>
          <p:nvPr/>
        </p:nvSpPr>
        <p:spPr>
          <a:xfrm>
            <a:off x="8497229" y="5073805"/>
            <a:ext cx="1449659" cy="323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959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6BDA-B1BF-4C6F-A46C-0092C9FB2BBD}"/>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dirty="0"/>
              <a:t>3</a:t>
            </a:r>
            <a:r>
              <a:rPr lang="en-US" kern="1200" dirty="0">
                <a:solidFill>
                  <a:schemeClr val="tx1"/>
                </a:solidFill>
                <a:latin typeface="+mj-lt"/>
                <a:ea typeface="+mj-ea"/>
                <a:cs typeface="+mj-cs"/>
              </a:rPr>
              <a:t>-tier Architecture</a:t>
            </a:r>
          </a:p>
        </p:txBody>
      </p:sp>
      <p:sp>
        <p:nvSpPr>
          <p:cNvPr id="3" name="Content Placeholder 2">
            <a:extLst>
              <a:ext uri="{FF2B5EF4-FFF2-40B4-BE49-F238E27FC236}">
                <a16:creationId xmlns:a16="http://schemas.microsoft.com/office/drawing/2014/main" id="{B8079CB9-49C3-489C-9826-AA826F20490C}"/>
              </a:ext>
            </a:extLst>
          </p:cNvPr>
          <p:cNvSpPr txBox="1">
            <a:spLocks/>
          </p:cNvSpPr>
          <p:nvPr/>
        </p:nvSpPr>
        <p:spPr>
          <a:xfrm>
            <a:off x="648930" y="2438400"/>
            <a:ext cx="4944151" cy="378541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widely used architecture to design a DBMS</a:t>
            </a:r>
          </a:p>
          <a:p>
            <a:r>
              <a:rPr lang="en-US" sz="2000" dirty="0"/>
              <a:t>the development and maintenance of functional processes, logic, data access, data storage, and user interface is done independently as separate modules</a:t>
            </a:r>
          </a:p>
          <a:p>
            <a:r>
              <a:rPr lang="en-US" sz="2400" b="1" i="0" dirty="0">
                <a:effectLst/>
              </a:rPr>
              <a:t>Pros</a:t>
            </a:r>
            <a:r>
              <a:rPr lang="en-US" sz="2400" i="0" dirty="0">
                <a:effectLst/>
              </a:rPr>
              <a:t>- </a:t>
            </a:r>
            <a:r>
              <a:rPr lang="en-IN" sz="2000" dirty="0"/>
              <a:t>It improves data integrity, security is improved as client does not have direct access to database, </a:t>
            </a:r>
            <a:r>
              <a:rPr lang="en-US" sz="2000" dirty="0"/>
              <a:t>High performance, lightweight, persistent object</a:t>
            </a:r>
          </a:p>
          <a:p>
            <a:pPr fontAlgn="base"/>
            <a:r>
              <a:rPr lang="en-US" sz="2400" b="1" dirty="0"/>
              <a:t>Cons-</a:t>
            </a:r>
            <a:r>
              <a:rPr lang="en-US" sz="2400" dirty="0"/>
              <a:t> </a:t>
            </a:r>
            <a:r>
              <a:rPr lang="en-US" sz="2000" dirty="0"/>
              <a:t>The client does not maintain a persistent database connection; A separate proxy server may be required.</a:t>
            </a:r>
          </a:p>
          <a:p>
            <a:pPr marL="0" indent="0" algn="l" fontAlgn="base">
              <a:buNone/>
            </a:pPr>
            <a:r>
              <a:rPr lang="en-US" sz="2000" dirty="0"/>
              <a:t>    Network traffic will be increased if a separate    proxy server is used</a:t>
            </a:r>
          </a:p>
          <a:p>
            <a:endParaRPr lang="en-US" sz="1600" b="0" i="0" dirty="0">
              <a:solidFill>
                <a:srgbClr val="273239"/>
              </a:solidFill>
              <a:effectLst/>
              <a:latin typeface="urw-din"/>
            </a:endParaRPr>
          </a:p>
        </p:txBody>
      </p:sp>
      <p:sp>
        <p:nvSpPr>
          <p:cNvPr id="13" name="Rectangle 12">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4">
            <a:extLst>
              <a:ext uri="{FF2B5EF4-FFF2-40B4-BE49-F238E27FC236}">
                <a16:creationId xmlns:a16="http://schemas.microsoft.com/office/drawing/2014/main" id="{8A08DFFE-33EB-408C-8235-AC35D52B8229}"/>
              </a:ext>
            </a:extLst>
          </p:cNvPr>
          <p:cNvPicPr>
            <a:picLocks noChangeAspect="1"/>
          </p:cNvPicPr>
          <p:nvPr/>
        </p:nvPicPr>
        <p:blipFill rotWithShape="1">
          <a:blip r:embed="rId3"/>
          <a:srcRect t="18564" b="18863"/>
          <a:stretch/>
        </p:blipFill>
        <p:spPr>
          <a:xfrm>
            <a:off x="6577373" y="2083005"/>
            <a:ext cx="5130204" cy="1458146"/>
          </a:xfrm>
          <a:prstGeom prst="rect">
            <a:avLst/>
          </a:prstGeom>
        </p:spPr>
      </p:pic>
      <p:sp>
        <p:nvSpPr>
          <p:cNvPr id="4" name="TextBox 3">
            <a:extLst>
              <a:ext uri="{FF2B5EF4-FFF2-40B4-BE49-F238E27FC236}">
                <a16:creationId xmlns:a16="http://schemas.microsoft.com/office/drawing/2014/main" id="{1BEDE9E5-332E-49A5-BC6D-2B3B20003732}"/>
              </a:ext>
            </a:extLst>
          </p:cNvPr>
          <p:cNvSpPr txBox="1"/>
          <p:nvPr/>
        </p:nvSpPr>
        <p:spPr>
          <a:xfrm>
            <a:off x="6735337" y="3691054"/>
            <a:ext cx="4807733" cy="369332"/>
          </a:xfrm>
          <a:prstGeom prst="rect">
            <a:avLst/>
          </a:prstGeom>
          <a:noFill/>
        </p:spPr>
        <p:txBody>
          <a:bodyPr wrap="square" rtlCol="0">
            <a:spAutoFit/>
          </a:bodyPr>
          <a:lstStyle/>
          <a:p>
            <a:r>
              <a:rPr lang="en-US" dirty="0"/>
              <a:t>Presentation          Application 	  Data</a:t>
            </a:r>
            <a:endParaRPr lang="en-IN" dirty="0"/>
          </a:p>
        </p:txBody>
      </p:sp>
      <p:sp>
        <p:nvSpPr>
          <p:cNvPr id="11" name="TextBox 10">
            <a:extLst>
              <a:ext uri="{FF2B5EF4-FFF2-40B4-BE49-F238E27FC236}">
                <a16:creationId xmlns:a16="http://schemas.microsoft.com/office/drawing/2014/main" id="{AA799E0D-0204-401E-96A3-2BD92CFAD069}"/>
              </a:ext>
            </a:extLst>
          </p:cNvPr>
          <p:cNvSpPr txBox="1"/>
          <p:nvPr/>
        </p:nvSpPr>
        <p:spPr>
          <a:xfrm>
            <a:off x="6735337" y="4105445"/>
            <a:ext cx="4807733" cy="307777"/>
          </a:xfrm>
          <a:prstGeom prst="rect">
            <a:avLst/>
          </a:prstGeom>
          <a:noFill/>
        </p:spPr>
        <p:txBody>
          <a:bodyPr wrap="square" rtlCol="0">
            <a:spAutoFit/>
          </a:bodyPr>
          <a:lstStyle/>
          <a:p>
            <a:r>
              <a:rPr lang="en-US" sz="1400" dirty="0"/>
              <a:t>(Tablet, PC, mobile)</a:t>
            </a:r>
            <a:endParaRPr lang="en-IN" sz="1400" dirty="0"/>
          </a:p>
        </p:txBody>
      </p:sp>
    </p:spTree>
    <p:extLst>
      <p:ext uri="{BB962C8B-B14F-4D97-AF65-F5344CB8AC3E}">
        <p14:creationId xmlns:p14="http://schemas.microsoft.com/office/powerpoint/2010/main" val="324562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6BDA-B1BF-4C6F-A46C-0092C9FB2BBD}"/>
              </a:ext>
            </a:extLst>
          </p:cNvPr>
          <p:cNvSpPr>
            <a:spLocks noGrp="1"/>
          </p:cNvSpPr>
          <p:nvPr>
            <p:ph type="title"/>
          </p:nvPr>
        </p:nvSpPr>
        <p:spPr>
          <a:xfrm>
            <a:off x="496530" y="2269139"/>
            <a:ext cx="4944152" cy="3422470"/>
          </a:xfrm>
        </p:spPr>
        <p:txBody>
          <a:bodyPr vert="horz" lIns="91440" tIns="45720" rIns="91440" bIns="45720" rtlCol="0" anchor="ctr">
            <a:normAutofit fontScale="90000"/>
          </a:bodyPr>
          <a:lstStyle/>
          <a:p>
            <a:pPr algn="l"/>
            <a:r>
              <a:rPr lang="en-US" sz="2000" b="0" i="0" dirty="0">
                <a:solidFill>
                  <a:srgbClr val="222222"/>
                </a:solidFill>
                <a:effectLst/>
                <a:latin typeface="+mn-lt"/>
              </a:rPr>
              <a:t>An </a:t>
            </a:r>
            <a:r>
              <a:rPr lang="en-US" sz="2000" b="1" i="0" dirty="0">
                <a:solidFill>
                  <a:srgbClr val="222222"/>
                </a:solidFill>
                <a:effectLst/>
                <a:latin typeface="+mn-lt"/>
              </a:rPr>
              <a:t>N-Tier Application</a:t>
            </a:r>
            <a:r>
              <a:rPr lang="en-US" sz="2000" b="0" i="0" dirty="0">
                <a:solidFill>
                  <a:srgbClr val="222222"/>
                </a:solidFill>
                <a:effectLst/>
                <a:latin typeface="+mn-lt"/>
              </a:rPr>
              <a:t> program is one that is distributed among three or more separate computers in a distributed network.</a:t>
            </a:r>
            <a:br>
              <a:rPr lang="en-US" sz="2000" b="0" i="0" dirty="0">
                <a:solidFill>
                  <a:srgbClr val="222222"/>
                </a:solidFill>
                <a:effectLst/>
                <a:latin typeface="+mn-lt"/>
              </a:rPr>
            </a:br>
            <a:r>
              <a:rPr lang="en-US" sz="2000" b="0" i="0" dirty="0">
                <a:solidFill>
                  <a:srgbClr val="222222"/>
                </a:solidFill>
                <a:effectLst/>
                <a:latin typeface="+mn-lt"/>
              </a:rPr>
              <a:t>The most common form of n-tier is the 3-tier Application</a:t>
            </a:r>
            <a:r>
              <a:rPr lang="en-US" sz="2000" dirty="0">
                <a:solidFill>
                  <a:srgbClr val="222222"/>
                </a:solidFill>
                <a:latin typeface="+mn-lt"/>
              </a:rPr>
              <a:t>. it is divided into three categories.</a:t>
            </a:r>
            <a:br>
              <a:rPr lang="en-US" sz="2000" b="0" i="0" dirty="0">
                <a:solidFill>
                  <a:srgbClr val="222222"/>
                </a:solidFill>
                <a:effectLst/>
                <a:latin typeface="+mn-lt"/>
              </a:rPr>
            </a:br>
            <a:r>
              <a:rPr lang="en-US" sz="2000" b="0" i="0" dirty="0">
                <a:solidFill>
                  <a:srgbClr val="222222"/>
                </a:solidFill>
                <a:effectLst/>
                <a:latin typeface="+mn-lt"/>
              </a:rPr>
              <a:t>User interface programming in the user's computer</a:t>
            </a:r>
            <a:br>
              <a:rPr lang="en-US" sz="2000" b="0" i="0" dirty="0">
                <a:solidFill>
                  <a:srgbClr val="222222"/>
                </a:solidFill>
                <a:effectLst/>
                <a:latin typeface="+mn-lt"/>
              </a:rPr>
            </a:br>
            <a:r>
              <a:rPr lang="en-US" sz="2000" b="0" i="0" dirty="0">
                <a:solidFill>
                  <a:srgbClr val="222222"/>
                </a:solidFill>
                <a:effectLst/>
                <a:latin typeface="+mn-lt"/>
              </a:rPr>
              <a:t>Business logic in a more centralized computer, and</a:t>
            </a:r>
            <a:br>
              <a:rPr lang="en-US" sz="2000" b="0" i="0" dirty="0">
                <a:solidFill>
                  <a:srgbClr val="222222"/>
                </a:solidFill>
                <a:effectLst/>
                <a:latin typeface="+mn-lt"/>
              </a:rPr>
            </a:br>
            <a:r>
              <a:rPr lang="en-US" sz="2000" b="0" i="0" dirty="0">
                <a:solidFill>
                  <a:srgbClr val="222222"/>
                </a:solidFill>
                <a:effectLst/>
                <a:latin typeface="+mn-lt"/>
              </a:rPr>
              <a:t>Required data in a computer that manages a database</a:t>
            </a:r>
            <a:br>
              <a:rPr lang="en-US" sz="2000" b="0" i="0" dirty="0">
                <a:solidFill>
                  <a:srgbClr val="222222"/>
                </a:solidFill>
                <a:effectLst/>
                <a:latin typeface="+mn-lt"/>
              </a:rPr>
            </a:br>
            <a:r>
              <a:rPr lang="en-US" sz="2000" b="0" i="0" dirty="0">
                <a:solidFill>
                  <a:srgbClr val="222222"/>
                </a:solidFill>
                <a:effectLst/>
                <a:latin typeface="+mn-lt"/>
              </a:rPr>
              <a:t>N-Tier is also called as Multi-Tier</a:t>
            </a:r>
            <a:br>
              <a:rPr lang="en-US" sz="2000" b="0" i="0" dirty="0">
                <a:solidFill>
                  <a:srgbClr val="222222"/>
                </a:solidFill>
                <a:effectLst/>
                <a:latin typeface="+mn-lt"/>
              </a:rPr>
            </a:br>
            <a:r>
              <a:rPr lang="en-US" sz="2000" b="0" i="0" dirty="0">
                <a:solidFill>
                  <a:srgbClr val="222222"/>
                </a:solidFill>
                <a:effectLst/>
                <a:latin typeface="+mn-lt"/>
              </a:rPr>
              <a:t>Widely used Architecture model.</a:t>
            </a:r>
            <a:br>
              <a:rPr lang="en-US" sz="2000" b="0" i="0" dirty="0">
                <a:solidFill>
                  <a:srgbClr val="222222"/>
                </a:solidFill>
                <a:effectLst/>
                <a:latin typeface="+mn-lt"/>
              </a:rPr>
            </a:br>
            <a:r>
              <a:rPr lang="en-US" sz="2000" b="1" i="0" dirty="0">
                <a:solidFill>
                  <a:srgbClr val="222222"/>
                </a:solidFill>
                <a:effectLst/>
                <a:latin typeface="+mn-lt"/>
              </a:rPr>
              <a:t>Pros-</a:t>
            </a:r>
            <a:r>
              <a:rPr lang="en-US" sz="2000" b="0" i="0" dirty="0">
                <a:solidFill>
                  <a:srgbClr val="222222"/>
                </a:solidFill>
                <a:effectLst/>
                <a:latin typeface="+mn-lt"/>
              </a:rPr>
              <a:t> It is scalable, well distributed, more secure, </a:t>
            </a:r>
            <a:r>
              <a:rPr lang="en-US" sz="2000" b="1" i="0" dirty="0">
                <a:solidFill>
                  <a:srgbClr val="222222"/>
                </a:solidFill>
                <a:effectLst/>
                <a:latin typeface="+mn-lt"/>
              </a:rPr>
              <a:t>Cons-</a:t>
            </a:r>
            <a:r>
              <a:rPr lang="en-US" sz="2000" b="0" i="0" dirty="0">
                <a:solidFill>
                  <a:srgbClr val="222222"/>
                </a:solidFill>
                <a:effectLst/>
                <a:latin typeface="+mn-lt"/>
              </a:rPr>
              <a:t> complex architecture.</a:t>
            </a:r>
            <a:br>
              <a:rPr lang="en-US" sz="2000" b="0" i="0" dirty="0">
                <a:solidFill>
                  <a:srgbClr val="222222"/>
                </a:solidFill>
                <a:effectLst/>
                <a:latin typeface="+mn-lt"/>
              </a:rPr>
            </a:br>
            <a:r>
              <a:rPr lang="en-US" sz="2000" b="0" i="0" dirty="0">
                <a:solidFill>
                  <a:srgbClr val="222222"/>
                </a:solidFill>
                <a:effectLst/>
                <a:latin typeface="+mn-lt"/>
              </a:rPr>
              <a:t>    </a:t>
            </a:r>
            <a:br>
              <a:rPr lang="en-US" sz="2000" b="0" i="0" dirty="0">
                <a:solidFill>
                  <a:srgbClr val="222222"/>
                </a:solidFill>
                <a:effectLst/>
                <a:latin typeface="+mn-lt"/>
              </a:rPr>
            </a:br>
            <a:br>
              <a:rPr lang="en-US" b="0" i="0" dirty="0">
                <a:solidFill>
                  <a:srgbClr val="222222"/>
                </a:solidFill>
                <a:effectLst/>
                <a:latin typeface="Source Sans Pro" panose="020B0503030403020204" pitchFamily="34" charset="0"/>
              </a:rPr>
            </a:br>
            <a:endParaRPr lang="en-US"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B8079CB9-49C3-489C-9826-AA826F20490C}"/>
              </a:ext>
            </a:extLst>
          </p:cNvPr>
          <p:cNvSpPr txBox="1">
            <a:spLocks/>
          </p:cNvSpPr>
          <p:nvPr/>
        </p:nvSpPr>
        <p:spPr>
          <a:xfrm>
            <a:off x="648930" y="2438400"/>
            <a:ext cx="4944151"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b="0" i="0" dirty="0">
              <a:solidFill>
                <a:srgbClr val="273239"/>
              </a:solidFill>
              <a:effectLst/>
              <a:latin typeface="urw-din"/>
            </a:endParaRPr>
          </a:p>
        </p:txBody>
      </p:sp>
      <p:pic>
        <p:nvPicPr>
          <p:cNvPr id="10" name="Content Placeholder 4">
            <a:extLst>
              <a:ext uri="{FF2B5EF4-FFF2-40B4-BE49-F238E27FC236}">
                <a16:creationId xmlns:a16="http://schemas.microsoft.com/office/drawing/2014/main" id="{8A08DFFE-33EB-408C-8235-AC35D52B8229}"/>
              </a:ext>
            </a:extLst>
          </p:cNvPr>
          <p:cNvPicPr>
            <a:picLocks noChangeAspect="1"/>
          </p:cNvPicPr>
          <p:nvPr/>
        </p:nvPicPr>
        <p:blipFill rotWithShape="1">
          <a:blip r:embed="rId3"/>
          <a:srcRect t="18564" b="18863"/>
          <a:stretch/>
        </p:blipFill>
        <p:spPr>
          <a:xfrm>
            <a:off x="6577373" y="2083005"/>
            <a:ext cx="5130204" cy="1458146"/>
          </a:xfrm>
          <a:prstGeom prst="rect">
            <a:avLst/>
          </a:prstGeom>
        </p:spPr>
      </p:pic>
      <p:sp>
        <p:nvSpPr>
          <p:cNvPr id="4" name="TextBox 3">
            <a:extLst>
              <a:ext uri="{FF2B5EF4-FFF2-40B4-BE49-F238E27FC236}">
                <a16:creationId xmlns:a16="http://schemas.microsoft.com/office/drawing/2014/main" id="{1BEDE9E5-332E-49A5-BC6D-2B3B20003732}"/>
              </a:ext>
            </a:extLst>
          </p:cNvPr>
          <p:cNvSpPr txBox="1"/>
          <p:nvPr/>
        </p:nvSpPr>
        <p:spPr>
          <a:xfrm>
            <a:off x="6735337" y="3691054"/>
            <a:ext cx="4807733" cy="369332"/>
          </a:xfrm>
          <a:prstGeom prst="rect">
            <a:avLst/>
          </a:prstGeom>
          <a:noFill/>
        </p:spPr>
        <p:txBody>
          <a:bodyPr wrap="square" rtlCol="0">
            <a:spAutoFit/>
          </a:bodyPr>
          <a:lstStyle/>
          <a:p>
            <a:r>
              <a:rPr lang="en-US" dirty="0"/>
              <a:t>Presentation          Application 	  Data</a:t>
            </a:r>
            <a:endParaRPr lang="en-IN" dirty="0"/>
          </a:p>
        </p:txBody>
      </p:sp>
      <p:sp>
        <p:nvSpPr>
          <p:cNvPr id="11" name="TextBox 10">
            <a:extLst>
              <a:ext uri="{FF2B5EF4-FFF2-40B4-BE49-F238E27FC236}">
                <a16:creationId xmlns:a16="http://schemas.microsoft.com/office/drawing/2014/main" id="{AA799E0D-0204-401E-96A3-2BD92CFAD069}"/>
              </a:ext>
            </a:extLst>
          </p:cNvPr>
          <p:cNvSpPr txBox="1"/>
          <p:nvPr/>
        </p:nvSpPr>
        <p:spPr>
          <a:xfrm>
            <a:off x="6735337" y="4105445"/>
            <a:ext cx="4807733" cy="307777"/>
          </a:xfrm>
          <a:prstGeom prst="rect">
            <a:avLst/>
          </a:prstGeom>
          <a:noFill/>
        </p:spPr>
        <p:txBody>
          <a:bodyPr wrap="square" rtlCol="0">
            <a:spAutoFit/>
          </a:bodyPr>
          <a:lstStyle/>
          <a:p>
            <a:r>
              <a:rPr lang="en-US" sz="1400" dirty="0"/>
              <a:t>(Tablet, PC, mobile)</a:t>
            </a:r>
            <a:endParaRPr lang="en-IN" sz="1400" dirty="0"/>
          </a:p>
        </p:txBody>
      </p:sp>
      <p:sp>
        <p:nvSpPr>
          <p:cNvPr id="9" name="Content Placeholder 2">
            <a:extLst>
              <a:ext uri="{FF2B5EF4-FFF2-40B4-BE49-F238E27FC236}">
                <a16:creationId xmlns:a16="http://schemas.microsoft.com/office/drawing/2014/main" id="{AED153E7-0F21-4EF0-8F77-4D5E28240126}"/>
              </a:ext>
            </a:extLst>
          </p:cNvPr>
          <p:cNvSpPr txBox="1">
            <a:spLocks/>
          </p:cNvSpPr>
          <p:nvPr/>
        </p:nvSpPr>
        <p:spPr>
          <a:xfrm>
            <a:off x="801330" y="2590800"/>
            <a:ext cx="4944151"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b="0" i="0" dirty="0">
              <a:solidFill>
                <a:srgbClr val="273239"/>
              </a:solidFill>
              <a:effectLst/>
              <a:latin typeface="urw-din"/>
            </a:endParaRPr>
          </a:p>
        </p:txBody>
      </p:sp>
      <p:sp>
        <p:nvSpPr>
          <p:cNvPr id="12" name="Title 1">
            <a:extLst>
              <a:ext uri="{FF2B5EF4-FFF2-40B4-BE49-F238E27FC236}">
                <a16:creationId xmlns:a16="http://schemas.microsoft.com/office/drawing/2014/main" id="{9933991F-5561-4BFC-A328-CE133152432B}"/>
              </a:ext>
            </a:extLst>
          </p:cNvPr>
          <p:cNvSpPr txBox="1">
            <a:spLocks/>
          </p:cNvSpPr>
          <p:nvPr/>
        </p:nvSpPr>
        <p:spPr>
          <a:xfrm>
            <a:off x="6577373" y="245237"/>
            <a:ext cx="4944152"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N-tier Architecture</a:t>
            </a:r>
          </a:p>
        </p:txBody>
      </p:sp>
      <p:sp>
        <p:nvSpPr>
          <p:cNvPr id="14" name="TextBox 13">
            <a:extLst>
              <a:ext uri="{FF2B5EF4-FFF2-40B4-BE49-F238E27FC236}">
                <a16:creationId xmlns:a16="http://schemas.microsoft.com/office/drawing/2014/main" id="{B80674DE-2E92-45B7-9E98-A01E52BF0869}"/>
              </a:ext>
            </a:extLst>
          </p:cNvPr>
          <p:cNvSpPr txBox="1"/>
          <p:nvPr/>
        </p:nvSpPr>
        <p:spPr>
          <a:xfrm>
            <a:off x="6097860" y="4491280"/>
            <a:ext cx="6094140" cy="1200329"/>
          </a:xfrm>
          <a:prstGeom prst="rect">
            <a:avLst/>
          </a:prstGeom>
          <a:noFill/>
        </p:spPr>
        <p:txBody>
          <a:bodyPr wrap="square">
            <a:spAutoFit/>
          </a:bodyPr>
          <a:lstStyle/>
          <a:p>
            <a:r>
              <a:rPr lang="en-US" dirty="0">
                <a:solidFill>
                  <a:srgbClr val="222222"/>
                </a:solidFill>
                <a:ea typeface="+mj-ea"/>
                <a:cs typeface="+mj-cs"/>
              </a:rPr>
              <a:t>These three layers can be further subdivided into different sub-layers depending on the requirements.</a:t>
            </a:r>
          </a:p>
          <a:p>
            <a:r>
              <a:rPr lang="en-US" dirty="0" err="1">
                <a:solidFill>
                  <a:srgbClr val="222222"/>
                </a:solidFill>
                <a:ea typeface="+mj-ea"/>
                <a:cs typeface="+mj-cs"/>
              </a:rPr>
              <a:t>Eg</a:t>
            </a:r>
            <a:r>
              <a:rPr lang="en-US" dirty="0">
                <a:solidFill>
                  <a:srgbClr val="222222"/>
                </a:solidFill>
                <a:ea typeface="+mj-ea"/>
                <a:cs typeface="+mj-cs"/>
              </a:rPr>
              <a:t>: Application/ Sites which is build on N-Tier – Amazon.com, IRCTC(Indian Railways) etc.</a:t>
            </a:r>
            <a:endParaRPr lang="en-IN" dirty="0">
              <a:solidFill>
                <a:srgbClr val="222222"/>
              </a:solidFill>
              <a:ea typeface="+mj-ea"/>
              <a:cs typeface="+mj-cs"/>
            </a:endParaRPr>
          </a:p>
        </p:txBody>
      </p:sp>
    </p:spTree>
    <p:extLst>
      <p:ext uri="{BB962C8B-B14F-4D97-AF65-F5344CB8AC3E}">
        <p14:creationId xmlns:p14="http://schemas.microsoft.com/office/powerpoint/2010/main" val="38410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403</TotalTime>
  <Words>3714</Words>
  <Application>Microsoft Office PowerPoint</Application>
  <PresentationFormat>Widescreen</PresentationFormat>
  <Paragraphs>267</Paragraphs>
  <Slides>35</Slides>
  <Notes>18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vt:lpstr>
      <vt:lpstr>Calibri</vt:lpstr>
      <vt:lpstr>Calibri Light</vt:lpstr>
      <vt:lpstr>Fira Sans Extra Condensed</vt:lpstr>
      <vt:lpstr>Fira Sans Extra Condensed Medium</vt:lpstr>
      <vt:lpstr>Roboto</vt:lpstr>
      <vt:lpstr>Roboto-Medium</vt:lpstr>
      <vt:lpstr>Roboto-Regular</vt:lpstr>
      <vt:lpstr>Source Sans Pro</vt:lpstr>
      <vt:lpstr>urw-din</vt:lpstr>
      <vt:lpstr>Wingdings</vt:lpstr>
      <vt:lpstr>Office Theme</vt:lpstr>
      <vt:lpstr>Database</vt:lpstr>
      <vt:lpstr>Agenda</vt:lpstr>
      <vt:lpstr>Introduction to Database</vt:lpstr>
      <vt:lpstr>The evolution</vt:lpstr>
      <vt:lpstr>Database Architecture</vt:lpstr>
      <vt:lpstr>1-tier Architecture</vt:lpstr>
      <vt:lpstr>2-tier Architecture</vt:lpstr>
      <vt:lpstr>3-tier Architecture</vt:lpstr>
      <vt:lpstr>An N-Tier Application program is one that is distributed among three or more separate computers in a distributed network. The most common form of n-tier is the 3-tier Application. it is divided into three categories. User interface programming in the user's computer Business logic in a more centralized computer, and Required data in a computer that manages a database N-Tier is also called as Multi-Tier Widely used Architecture model. Pros- It is scalable, well distributed, more secure, Cons- complex architecture.       </vt:lpstr>
      <vt:lpstr>Data Models</vt:lpstr>
      <vt:lpstr>Benefits of Data Model</vt:lpstr>
      <vt:lpstr>Three Perspective</vt:lpstr>
      <vt:lpstr>Data modeling process</vt:lpstr>
      <vt:lpstr>Data properties</vt:lpstr>
      <vt:lpstr>Types of Data Models A database model is a specification describing how a database is structured and used. Several such models have been suggested. Common models include:  </vt:lpstr>
      <vt:lpstr>Flat Model</vt:lpstr>
      <vt:lpstr>Hierarchical Model</vt:lpstr>
      <vt:lpstr>Network Model</vt:lpstr>
      <vt:lpstr>Relational Model</vt:lpstr>
      <vt:lpstr>Object Relational Model</vt:lpstr>
      <vt:lpstr>Star Schema</vt:lpstr>
      <vt:lpstr>Data structure Diagram</vt:lpstr>
      <vt:lpstr>Database designing</vt:lpstr>
      <vt:lpstr>Exploring Some Databases</vt:lpstr>
      <vt:lpstr>PowerPoint Presentation</vt:lpstr>
      <vt:lpstr>Role of DBA</vt:lpstr>
      <vt:lpstr>Skills Required </vt:lpstr>
      <vt:lpstr>Database Security</vt:lpstr>
      <vt:lpstr>Database Security</vt:lpstr>
      <vt:lpstr>PowerPoint Presentation</vt:lpstr>
      <vt:lpstr>  Firebase and Fire store   </vt:lpstr>
      <vt:lpstr>Key capabilities </vt:lpstr>
      <vt:lpstr>Implementation Path</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dc:title>
  <dc:creator>Harsha S</dc:creator>
  <cp:lastModifiedBy>Harsha S</cp:lastModifiedBy>
  <cp:revision>136</cp:revision>
  <dcterms:created xsi:type="dcterms:W3CDTF">2021-07-13T04:54:46Z</dcterms:created>
  <dcterms:modified xsi:type="dcterms:W3CDTF">2022-01-18T03:03:37Z</dcterms:modified>
</cp:coreProperties>
</file>